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drawings/drawing1.xml" ContentType="application/vnd.openxmlformats-officedocument.drawingml.chartshapes+xml"/>
  <Override PartName="/ppt/diagrams/data2.xml" ContentType="application/vnd.openxmlformats-officedocument.drawingml.diagramData+xml"/>
  <Override PartName="/ppt/diagrams/data1.xml" ContentType="application/vnd.openxmlformats-officedocument.drawingml.diagramData+xml"/>
  <Override PartName="/ppt/presentation.xml" ContentType="application/vnd.openxmlformats-officedocument.presentationml.presentation.main+xml"/>
  <Override PartName="/ppt/slides/slide3.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s/slide12.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4.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theme/theme2.xml" ContentType="application/vnd.openxmlformats-officedocument.theme+xml"/>
  <Override PartName="/ppt/charts/colors1.xml" ContentType="application/vnd.ms-office.chartcolorstyle+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1.xml" ContentType="application/vnd.openxmlformats-officedocument.theme+xml"/>
  <Override PartName="/ppt/notesMasters/notesMaster1.xml" ContentType="application/vnd.openxmlformats-officedocument.presentationml.notesMaster+xml"/>
  <Override PartName="/ppt/diagrams/drawing1.xml" ContentType="application/vnd.ms-office.drawingml.diagramDrawing+xml"/>
  <Override PartName="/ppt/handoutMasters/handoutMaster1.xml" ContentType="application/vnd.openxmlformats-officedocument.presentationml.handout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8" r:id="rId2"/>
    <p:sldId id="295" r:id="rId3"/>
    <p:sldId id="298" r:id="rId4"/>
    <p:sldId id="296" r:id="rId5"/>
    <p:sldId id="302" r:id="rId6"/>
    <p:sldId id="303" r:id="rId7"/>
    <p:sldId id="264" r:id="rId8"/>
    <p:sldId id="265" r:id="rId9"/>
    <p:sldId id="266" r:id="rId10"/>
    <p:sldId id="304" r:id="rId11"/>
    <p:sldId id="305" r:id="rId12"/>
    <p:sldId id="267" r:id="rId13"/>
    <p:sldId id="268" r:id="rId14"/>
    <p:sldId id="270" r:id="rId15"/>
    <p:sldId id="271" r:id="rId16"/>
    <p:sldId id="272" r:id="rId17"/>
    <p:sldId id="273" r:id="rId18"/>
    <p:sldId id="275" r:id="rId19"/>
  </p:sldIdLst>
  <p:sldSz cx="13442950" cy="7561263"/>
  <p:notesSz cx="6742113" cy="9872663"/>
  <p:defaultTex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8467"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6A"/>
    <a:srgbClr val="B5CACD"/>
    <a:srgbClr val="616060"/>
    <a:srgbClr val="09516A"/>
    <a:srgbClr val="517E83"/>
    <a:srgbClr val="004650"/>
    <a:srgbClr val="18646E"/>
    <a:srgbClr val="A2BDC1"/>
    <a:srgbClr val="5D939A"/>
    <a:srgbClr val="266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5" autoAdjust="0"/>
    <p:restoredTop sz="94627" autoAdjust="0"/>
  </p:normalViewPr>
  <p:slideViewPr>
    <p:cSldViewPr snapToGrid="0" showGuides="1">
      <p:cViewPr varScale="1">
        <p:scale>
          <a:sx n="112" d="100"/>
          <a:sy n="112" d="100"/>
        </p:scale>
        <p:origin x="114" y="432"/>
      </p:cViewPr>
      <p:guideLst>
        <p:guide orient="horz"/>
        <p:guide pos="8467"/>
      </p:guideLst>
    </p:cSldViewPr>
  </p:slideViewPr>
  <p:notesTextViewPr>
    <p:cViewPr>
      <p:scale>
        <a:sx n="1" d="1"/>
        <a:sy n="1" d="1"/>
      </p:scale>
      <p:origin x="0" y="0"/>
    </p:cViewPr>
  </p:notesTextViewPr>
  <p:sorterViewPr>
    <p:cViewPr>
      <p:scale>
        <a:sx n="51" d="100"/>
        <a:sy n="51" d="100"/>
      </p:scale>
      <p:origin x="0" y="-664"/>
    </p:cViewPr>
  </p:sorterViewPr>
  <p:notesViewPr>
    <p:cSldViewPr snapToGrid="0" showGuides="1">
      <p:cViewPr varScale="1">
        <p:scale>
          <a:sx n="98" d="100"/>
          <a:sy n="98" d="100"/>
        </p:scale>
        <p:origin x="-630" y="-90"/>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5882053672931611"/>
          <c:y val="0"/>
          <c:w val="0.39758670893709402"/>
          <c:h val="1"/>
        </c:manualLayout>
      </c:layout>
      <c:barChart>
        <c:barDir val="bar"/>
        <c:grouping val="clustered"/>
        <c:varyColors val="0"/>
        <c:ser>
          <c:idx val="0"/>
          <c:order val="0"/>
          <c:tx>
            <c:strRef>
              <c:f>Sheet1!$B$1</c:f>
              <c:strCache>
                <c:ptCount val="1"/>
                <c:pt idx="0">
                  <c:v>Reasons for non-selection</c:v>
                </c:pt>
              </c:strCache>
            </c:strRef>
          </c:tx>
          <c:spPr>
            <a:solidFill>
              <a:schemeClr val="accent1"/>
            </a:solidFill>
            <a:ln w="19050">
              <a:solidFill>
                <a:schemeClr val="lt1"/>
              </a:solidFill>
            </a:ln>
            <a:effectLst/>
          </c:spPr>
          <c:invertIfNegative val="0"/>
          <c:cat>
            <c:strRef>
              <c:f>Sheet1!$A$2:$A$12</c:f>
              <c:strCache>
                <c:ptCount val="11"/>
                <c:pt idx="0">
                  <c:v>Lack of evidence</c:v>
                </c:pt>
                <c:pt idx="1">
                  <c:v>Insufficient or uncertain benefit to the NHS</c:v>
                </c:pt>
                <c:pt idx="2">
                  <c:v>Insufficient or uncertain benefit to patients</c:v>
                </c:pt>
                <c:pt idx="3">
                  <c:v>Uncertain or no cost benefit</c:v>
                </c:pt>
                <c:pt idx="4">
                  <c:v>Not novel</c:v>
                </c:pt>
                <c:pt idx="5">
                  <c:v>Not clear how technology would be used in NHS</c:v>
                </c:pt>
                <c:pt idx="6">
                  <c:v>Wrong comparator</c:v>
                </c:pt>
                <c:pt idx="7">
                  <c:v>Design appropriate only to a small population</c:v>
                </c:pt>
                <c:pt idx="8">
                  <c:v>Usability or technology design issue</c:v>
                </c:pt>
                <c:pt idx="9">
                  <c:v>Evidence does not translate to UK setting </c:v>
                </c:pt>
                <c:pt idx="10">
                  <c:v>Insufficient demand</c:v>
                </c:pt>
              </c:strCache>
            </c:strRef>
          </c:cat>
          <c:val>
            <c:numRef>
              <c:f>Sheet1!$B$2:$B$12</c:f>
              <c:numCache>
                <c:formatCode>General</c:formatCode>
                <c:ptCount val="11"/>
                <c:pt idx="0">
                  <c:v>69</c:v>
                </c:pt>
                <c:pt idx="1">
                  <c:v>43</c:v>
                </c:pt>
                <c:pt idx="2">
                  <c:v>31</c:v>
                </c:pt>
                <c:pt idx="3">
                  <c:v>19</c:v>
                </c:pt>
                <c:pt idx="4">
                  <c:v>16</c:v>
                </c:pt>
                <c:pt idx="5">
                  <c:v>12</c:v>
                </c:pt>
                <c:pt idx="6">
                  <c:v>12</c:v>
                </c:pt>
                <c:pt idx="7">
                  <c:v>10</c:v>
                </c:pt>
                <c:pt idx="8">
                  <c:v>8</c:v>
                </c:pt>
                <c:pt idx="9">
                  <c:v>5</c:v>
                </c:pt>
                <c:pt idx="10">
                  <c:v>3</c:v>
                </c:pt>
              </c:numCache>
            </c:numRef>
          </c:val>
        </c:ser>
        <c:dLbls>
          <c:showLegendKey val="0"/>
          <c:showVal val="0"/>
          <c:showCatName val="0"/>
          <c:showSerName val="0"/>
          <c:showPercent val="0"/>
          <c:showBubbleSize val="0"/>
        </c:dLbls>
        <c:gapWidth val="150"/>
        <c:axId val="247163600"/>
        <c:axId val="247163216"/>
      </c:barChart>
      <c:valAx>
        <c:axId val="2471632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247163600"/>
        <c:crosses val="autoZero"/>
        <c:crossBetween val="between"/>
      </c:valAx>
      <c:catAx>
        <c:axId val="24716360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24716321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800">
          <a:solidFill>
            <a:schemeClr val="bg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09DBD0-907C-4FD1-BAAA-D81A8F13233B}"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GB"/>
        </a:p>
      </dgm:t>
    </dgm:pt>
    <dgm:pt modelId="{78765CF8-835D-4672-9892-1996DB3F325E}">
      <dgm:prSet phldrT="[Text]"/>
      <dgm:spPr>
        <a:xfrm>
          <a:off x="0" y="0"/>
          <a:ext cx="6583679" cy="1131995"/>
        </a:xfrm>
      </dgm:spPr>
      <dgm:t>
        <a:bodyPr/>
        <a:lstStyle/>
        <a:p>
          <a:r>
            <a:rPr lang="en-GB" dirty="0" smtClean="0">
              <a:latin typeface="Calibri"/>
              <a:ea typeface="+mn-ea"/>
              <a:cs typeface="+mn-cs"/>
            </a:rPr>
            <a:t>Step 1:  NHS England </a:t>
          </a:r>
          <a:r>
            <a:rPr lang="en-GB" b="1" u="sng" dirty="0" smtClean="0">
              <a:latin typeface="Calibri"/>
              <a:ea typeface="+mn-ea"/>
              <a:cs typeface="+mn-cs"/>
            </a:rPr>
            <a:t>identification</a:t>
          </a:r>
          <a:r>
            <a:rPr lang="en-GB" dirty="0" smtClean="0">
              <a:latin typeface="Calibri"/>
              <a:ea typeface="+mn-ea"/>
              <a:cs typeface="+mn-cs"/>
            </a:rPr>
            <a:t> of potential products – the pipeline</a:t>
          </a:r>
          <a:endParaRPr lang="en-GB" dirty="0">
            <a:latin typeface="Calibri"/>
            <a:ea typeface="+mn-ea"/>
            <a:cs typeface="+mn-cs"/>
          </a:endParaRPr>
        </a:p>
      </dgm:t>
    </dgm:pt>
    <dgm:pt modelId="{4040157B-B25E-4D0C-8FC9-0B653E122CB9}" type="parTrans" cxnId="{0889014C-6281-4AE1-99F8-C89EF82A5904}">
      <dgm:prSet/>
      <dgm:spPr/>
      <dgm:t>
        <a:bodyPr/>
        <a:lstStyle/>
        <a:p>
          <a:endParaRPr lang="en-GB"/>
        </a:p>
      </dgm:t>
    </dgm:pt>
    <dgm:pt modelId="{667ED800-29EE-47EF-B13F-EDD4DD7209C7}" type="sibTrans" cxnId="{0889014C-6281-4AE1-99F8-C89EF82A5904}">
      <dgm:prSet/>
      <dgm:spPr>
        <a:xfrm>
          <a:off x="5847881" y="867005"/>
          <a:ext cx="735797" cy="735797"/>
        </a:xfrm>
      </dgm:spPr>
      <dgm:t>
        <a:bodyPr/>
        <a:lstStyle/>
        <a:p>
          <a:endParaRPr lang="en-GB">
            <a:solidFill>
              <a:sysClr val="windowText" lastClr="000000">
                <a:hueOff val="0"/>
                <a:satOff val="0"/>
                <a:lumOff val="0"/>
                <a:alphaOff val="0"/>
              </a:sysClr>
            </a:solidFill>
            <a:latin typeface="Calibri"/>
            <a:ea typeface="+mn-ea"/>
            <a:cs typeface="+mn-cs"/>
          </a:endParaRPr>
        </a:p>
      </dgm:t>
    </dgm:pt>
    <dgm:pt modelId="{ACACDA33-8854-4C66-8AC0-7A8023321346}">
      <dgm:prSet phldrT="[Text]"/>
      <dgm:spPr>
        <a:xfrm>
          <a:off x="551383" y="1337813"/>
          <a:ext cx="6583679" cy="1131995"/>
        </a:xfrm>
      </dgm:spPr>
      <dgm:t>
        <a:bodyPr/>
        <a:lstStyle/>
        <a:p>
          <a:r>
            <a:rPr lang="en-GB" dirty="0" smtClean="0">
              <a:latin typeface="Calibri"/>
              <a:ea typeface="+mn-ea"/>
              <a:cs typeface="+mn-cs"/>
            </a:rPr>
            <a:t>Step 2:  NICE assessment for </a:t>
          </a:r>
          <a:r>
            <a:rPr lang="en-GB" b="1" u="sng" dirty="0" smtClean="0">
              <a:latin typeface="Calibri"/>
              <a:ea typeface="+mn-ea"/>
              <a:cs typeface="+mn-cs"/>
            </a:rPr>
            <a:t>provisional  </a:t>
          </a:r>
          <a:r>
            <a:rPr lang="en-GB" dirty="0" smtClean="0">
              <a:latin typeface="Calibri"/>
              <a:ea typeface="+mn-ea"/>
              <a:cs typeface="+mn-cs"/>
            </a:rPr>
            <a:t>entry into IAPT - an IAPT Assessment Briefing</a:t>
          </a:r>
          <a:endParaRPr lang="en-GB" dirty="0">
            <a:latin typeface="Calibri"/>
            <a:ea typeface="+mn-ea"/>
            <a:cs typeface="+mn-cs"/>
          </a:endParaRPr>
        </a:p>
      </dgm:t>
    </dgm:pt>
    <dgm:pt modelId="{5B34887C-F0B1-48F1-BBBC-85D49FAF3EAA}" type="parTrans" cxnId="{C5DA0D55-1463-4345-AA54-B8701FD50A70}">
      <dgm:prSet/>
      <dgm:spPr/>
      <dgm:t>
        <a:bodyPr/>
        <a:lstStyle/>
        <a:p>
          <a:endParaRPr lang="en-GB"/>
        </a:p>
      </dgm:t>
    </dgm:pt>
    <dgm:pt modelId="{A2D8B142-EB6C-436F-9792-C5B32D2F7A1A}" type="sibTrans" cxnId="{C5DA0D55-1463-4345-AA54-B8701FD50A70}">
      <dgm:prSet/>
      <dgm:spPr>
        <a:xfrm>
          <a:off x="6399265" y="2204818"/>
          <a:ext cx="735797" cy="735797"/>
        </a:xfrm>
      </dgm:spPr>
      <dgm:t>
        <a:bodyPr/>
        <a:lstStyle/>
        <a:p>
          <a:endParaRPr lang="en-GB">
            <a:solidFill>
              <a:sysClr val="windowText" lastClr="000000">
                <a:hueOff val="0"/>
                <a:satOff val="0"/>
                <a:lumOff val="0"/>
                <a:alphaOff val="0"/>
              </a:sysClr>
            </a:solidFill>
            <a:latin typeface="Calibri"/>
            <a:ea typeface="+mn-ea"/>
            <a:cs typeface="+mn-cs"/>
          </a:endParaRPr>
        </a:p>
      </dgm:t>
    </dgm:pt>
    <dgm:pt modelId="{8ED242AF-B8AD-4CFD-B5A5-3C1DFA6A1A01}">
      <dgm:prSet phldrT="[Text]"/>
      <dgm:spPr>
        <a:xfrm>
          <a:off x="1094536" y="2675626"/>
          <a:ext cx="6583679" cy="1131995"/>
        </a:xfrm>
      </dgm:spPr>
      <dgm:t>
        <a:bodyPr/>
        <a:lstStyle/>
        <a:p>
          <a:r>
            <a:rPr lang="en-GB" dirty="0" smtClean="0">
              <a:latin typeface="Calibri"/>
              <a:ea typeface="+mn-ea"/>
              <a:cs typeface="+mn-cs"/>
            </a:rPr>
            <a:t>Step 3:  Entry into the IAPT Programme and ongoing </a:t>
          </a:r>
          <a:r>
            <a:rPr lang="en-GB" b="1" u="sng" dirty="0" smtClean="0">
              <a:latin typeface="Calibri"/>
              <a:ea typeface="+mn-ea"/>
              <a:cs typeface="+mn-cs"/>
            </a:rPr>
            <a:t>data collection</a:t>
          </a:r>
        </a:p>
      </dgm:t>
    </dgm:pt>
    <dgm:pt modelId="{62EB97AA-5BA6-4426-819D-51FA46E2ECCE}" type="parTrans" cxnId="{A703217E-4F81-49A8-BCED-4FDDD2C4A66F}">
      <dgm:prSet/>
      <dgm:spPr/>
      <dgm:t>
        <a:bodyPr/>
        <a:lstStyle/>
        <a:p>
          <a:endParaRPr lang="en-GB"/>
        </a:p>
      </dgm:t>
    </dgm:pt>
    <dgm:pt modelId="{09F1A979-63CB-42DA-9DDC-457B988D5C86}" type="sibTrans" cxnId="{A703217E-4F81-49A8-BCED-4FDDD2C4A66F}">
      <dgm:prSet/>
      <dgm:spPr>
        <a:xfrm>
          <a:off x="6942418" y="3542631"/>
          <a:ext cx="735797" cy="735797"/>
        </a:xfrm>
      </dgm:spPr>
      <dgm:t>
        <a:bodyPr/>
        <a:lstStyle/>
        <a:p>
          <a:endParaRPr lang="en-GB">
            <a:solidFill>
              <a:sysClr val="windowText" lastClr="000000">
                <a:hueOff val="0"/>
                <a:satOff val="0"/>
                <a:lumOff val="0"/>
                <a:alphaOff val="0"/>
              </a:sysClr>
            </a:solidFill>
            <a:latin typeface="Calibri"/>
            <a:ea typeface="+mn-ea"/>
            <a:cs typeface="+mn-cs"/>
          </a:endParaRPr>
        </a:p>
      </dgm:t>
    </dgm:pt>
    <dgm:pt modelId="{FB861633-5F4F-4F68-975F-959AE21AACAC}">
      <dgm:prSet phldrT="[Text]"/>
      <dgm:spPr>
        <a:xfrm>
          <a:off x="1645919" y="4013439"/>
          <a:ext cx="6583679" cy="1131995"/>
        </a:xfrm>
      </dgm:spPr>
      <dgm:t>
        <a:bodyPr/>
        <a:lstStyle/>
        <a:p>
          <a:r>
            <a:rPr lang="en-GB" dirty="0" smtClean="0">
              <a:latin typeface="Calibri"/>
              <a:ea typeface="+mn-ea"/>
              <a:cs typeface="+mn-cs"/>
            </a:rPr>
            <a:t>Step 4:  NICE analysis of data on a quarterly basis, with </a:t>
          </a:r>
          <a:r>
            <a:rPr lang="en-GB" b="1" u="sng" dirty="0" smtClean="0">
              <a:latin typeface="Calibri"/>
              <a:ea typeface="+mn-ea"/>
              <a:cs typeface="+mn-cs"/>
            </a:rPr>
            <a:t>final review </a:t>
          </a:r>
          <a:r>
            <a:rPr lang="en-GB" dirty="0" smtClean="0">
              <a:latin typeface="Calibri"/>
              <a:ea typeface="+mn-ea"/>
              <a:cs typeface="+mn-cs"/>
            </a:rPr>
            <a:t>after 2 years </a:t>
          </a:r>
        </a:p>
      </dgm:t>
    </dgm:pt>
    <dgm:pt modelId="{DCBB5343-4067-453E-BB5C-4BD9A7593F6C}" type="parTrans" cxnId="{785CB8EF-6EA1-4BD3-BC9D-B0CB24FC2FD3}">
      <dgm:prSet/>
      <dgm:spPr/>
      <dgm:t>
        <a:bodyPr/>
        <a:lstStyle/>
        <a:p>
          <a:endParaRPr lang="en-GB"/>
        </a:p>
      </dgm:t>
    </dgm:pt>
    <dgm:pt modelId="{1623BB8A-83FD-48D5-BC2B-D8EB46A3D41C}" type="sibTrans" cxnId="{785CB8EF-6EA1-4BD3-BC9D-B0CB24FC2FD3}">
      <dgm:prSet/>
      <dgm:spPr/>
      <dgm:t>
        <a:bodyPr/>
        <a:lstStyle/>
        <a:p>
          <a:endParaRPr lang="en-GB"/>
        </a:p>
      </dgm:t>
    </dgm:pt>
    <dgm:pt modelId="{AEDD746A-9362-4313-A3CC-8722E575E6AE}" type="pres">
      <dgm:prSet presAssocID="{0509DBD0-907C-4FD1-BAAA-D81A8F13233B}" presName="outerComposite" presStyleCnt="0">
        <dgm:presLayoutVars>
          <dgm:chMax val="5"/>
          <dgm:dir/>
          <dgm:resizeHandles val="exact"/>
        </dgm:presLayoutVars>
      </dgm:prSet>
      <dgm:spPr/>
      <dgm:t>
        <a:bodyPr/>
        <a:lstStyle/>
        <a:p>
          <a:endParaRPr lang="en-GB"/>
        </a:p>
      </dgm:t>
    </dgm:pt>
    <dgm:pt modelId="{F2BA6D5E-207A-4815-81A1-42545FA19F45}" type="pres">
      <dgm:prSet presAssocID="{0509DBD0-907C-4FD1-BAAA-D81A8F13233B}" presName="dummyMaxCanvas" presStyleCnt="0">
        <dgm:presLayoutVars/>
      </dgm:prSet>
      <dgm:spPr/>
      <dgm:t>
        <a:bodyPr/>
        <a:lstStyle/>
        <a:p>
          <a:endParaRPr lang="en-GB"/>
        </a:p>
      </dgm:t>
    </dgm:pt>
    <dgm:pt modelId="{C207601A-305C-419B-AC87-B37A015615F7}" type="pres">
      <dgm:prSet presAssocID="{0509DBD0-907C-4FD1-BAAA-D81A8F13233B}" presName="FourNodes_1" presStyleLbl="node1" presStyleIdx="0" presStyleCnt="4">
        <dgm:presLayoutVars>
          <dgm:bulletEnabled val="1"/>
        </dgm:presLayoutVars>
      </dgm:prSet>
      <dgm:spPr>
        <a:prstGeom prst="roundRect">
          <a:avLst>
            <a:gd name="adj" fmla="val 10000"/>
          </a:avLst>
        </a:prstGeom>
      </dgm:spPr>
      <dgm:t>
        <a:bodyPr/>
        <a:lstStyle/>
        <a:p>
          <a:endParaRPr lang="en-GB"/>
        </a:p>
      </dgm:t>
    </dgm:pt>
    <dgm:pt modelId="{DB8D7ABD-0098-4A7D-9340-00A82E35DF20}" type="pres">
      <dgm:prSet presAssocID="{0509DBD0-907C-4FD1-BAAA-D81A8F13233B}" presName="FourNodes_2" presStyleLbl="node1" presStyleIdx="1" presStyleCnt="4">
        <dgm:presLayoutVars>
          <dgm:bulletEnabled val="1"/>
        </dgm:presLayoutVars>
      </dgm:prSet>
      <dgm:spPr>
        <a:prstGeom prst="roundRect">
          <a:avLst>
            <a:gd name="adj" fmla="val 10000"/>
          </a:avLst>
        </a:prstGeom>
      </dgm:spPr>
      <dgm:t>
        <a:bodyPr/>
        <a:lstStyle/>
        <a:p>
          <a:endParaRPr lang="en-GB"/>
        </a:p>
      </dgm:t>
    </dgm:pt>
    <dgm:pt modelId="{0557B76B-B560-432B-9D68-A7B41A9DD32E}" type="pres">
      <dgm:prSet presAssocID="{0509DBD0-907C-4FD1-BAAA-D81A8F13233B}" presName="FourNodes_3" presStyleLbl="node1" presStyleIdx="2" presStyleCnt="4">
        <dgm:presLayoutVars>
          <dgm:bulletEnabled val="1"/>
        </dgm:presLayoutVars>
      </dgm:prSet>
      <dgm:spPr>
        <a:prstGeom prst="roundRect">
          <a:avLst>
            <a:gd name="adj" fmla="val 10000"/>
          </a:avLst>
        </a:prstGeom>
      </dgm:spPr>
      <dgm:t>
        <a:bodyPr/>
        <a:lstStyle/>
        <a:p>
          <a:endParaRPr lang="en-GB"/>
        </a:p>
      </dgm:t>
    </dgm:pt>
    <dgm:pt modelId="{A31ECADF-CECE-40E9-92C6-2BD6BD10BE1E}" type="pres">
      <dgm:prSet presAssocID="{0509DBD0-907C-4FD1-BAAA-D81A8F13233B}" presName="FourNodes_4" presStyleLbl="node1" presStyleIdx="3" presStyleCnt="4">
        <dgm:presLayoutVars>
          <dgm:bulletEnabled val="1"/>
        </dgm:presLayoutVars>
      </dgm:prSet>
      <dgm:spPr>
        <a:prstGeom prst="roundRect">
          <a:avLst>
            <a:gd name="adj" fmla="val 10000"/>
          </a:avLst>
        </a:prstGeom>
      </dgm:spPr>
      <dgm:t>
        <a:bodyPr/>
        <a:lstStyle/>
        <a:p>
          <a:endParaRPr lang="en-GB"/>
        </a:p>
      </dgm:t>
    </dgm:pt>
    <dgm:pt modelId="{8D439AB4-4DD5-49B5-A0BF-65E01EACCF5F}" type="pres">
      <dgm:prSet presAssocID="{0509DBD0-907C-4FD1-BAAA-D81A8F13233B}" presName="FourConn_1-2" presStyleLbl="fgAccFollowNode1" presStyleIdx="0" presStyleCnt="3">
        <dgm:presLayoutVars>
          <dgm:bulletEnabled val="1"/>
        </dgm:presLayoutVars>
      </dgm:prSet>
      <dgm:spPr>
        <a:prstGeom prst="downArrow">
          <a:avLst>
            <a:gd name="adj1" fmla="val 55000"/>
            <a:gd name="adj2" fmla="val 45000"/>
          </a:avLst>
        </a:prstGeom>
      </dgm:spPr>
      <dgm:t>
        <a:bodyPr/>
        <a:lstStyle/>
        <a:p>
          <a:endParaRPr lang="en-GB"/>
        </a:p>
      </dgm:t>
    </dgm:pt>
    <dgm:pt modelId="{69C88BE2-FD66-4E77-9499-C43E54180473}" type="pres">
      <dgm:prSet presAssocID="{0509DBD0-907C-4FD1-BAAA-D81A8F13233B}" presName="FourConn_2-3" presStyleLbl="fgAccFollowNode1" presStyleIdx="1" presStyleCnt="3">
        <dgm:presLayoutVars>
          <dgm:bulletEnabled val="1"/>
        </dgm:presLayoutVars>
      </dgm:prSet>
      <dgm:spPr>
        <a:prstGeom prst="downArrow">
          <a:avLst>
            <a:gd name="adj1" fmla="val 55000"/>
            <a:gd name="adj2" fmla="val 45000"/>
          </a:avLst>
        </a:prstGeom>
      </dgm:spPr>
      <dgm:t>
        <a:bodyPr/>
        <a:lstStyle/>
        <a:p>
          <a:endParaRPr lang="en-GB"/>
        </a:p>
      </dgm:t>
    </dgm:pt>
    <dgm:pt modelId="{80074F4C-E62E-4F79-998F-B99EA1A4625B}" type="pres">
      <dgm:prSet presAssocID="{0509DBD0-907C-4FD1-BAAA-D81A8F13233B}" presName="FourConn_3-4" presStyleLbl="fgAccFollowNode1" presStyleIdx="2" presStyleCnt="3">
        <dgm:presLayoutVars>
          <dgm:bulletEnabled val="1"/>
        </dgm:presLayoutVars>
      </dgm:prSet>
      <dgm:spPr>
        <a:prstGeom prst="downArrow">
          <a:avLst>
            <a:gd name="adj1" fmla="val 55000"/>
            <a:gd name="adj2" fmla="val 45000"/>
          </a:avLst>
        </a:prstGeom>
      </dgm:spPr>
      <dgm:t>
        <a:bodyPr/>
        <a:lstStyle/>
        <a:p>
          <a:endParaRPr lang="en-GB"/>
        </a:p>
      </dgm:t>
    </dgm:pt>
    <dgm:pt modelId="{11DBB9AB-8ACC-48B5-82BC-00D12ED49499}" type="pres">
      <dgm:prSet presAssocID="{0509DBD0-907C-4FD1-BAAA-D81A8F13233B}" presName="FourNodes_1_text" presStyleLbl="node1" presStyleIdx="3" presStyleCnt="4">
        <dgm:presLayoutVars>
          <dgm:bulletEnabled val="1"/>
        </dgm:presLayoutVars>
      </dgm:prSet>
      <dgm:spPr/>
      <dgm:t>
        <a:bodyPr/>
        <a:lstStyle/>
        <a:p>
          <a:endParaRPr lang="en-GB"/>
        </a:p>
      </dgm:t>
    </dgm:pt>
    <dgm:pt modelId="{A4D64A2D-2F9A-4737-8302-85ACA6002ADB}" type="pres">
      <dgm:prSet presAssocID="{0509DBD0-907C-4FD1-BAAA-D81A8F13233B}" presName="FourNodes_2_text" presStyleLbl="node1" presStyleIdx="3" presStyleCnt="4">
        <dgm:presLayoutVars>
          <dgm:bulletEnabled val="1"/>
        </dgm:presLayoutVars>
      </dgm:prSet>
      <dgm:spPr/>
      <dgm:t>
        <a:bodyPr/>
        <a:lstStyle/>
        <a:p>
          <a:endParaRPr lang="en-GB"/>
        </a:p>
      </dgm:t>
    </dgm:pt>
    <dgm:pt modelId="{83339D27-88B8-4131-8A51-D1B4573DA12E}" type="pres">
      <dgm:prSet presAssocID="{0509DBD0-907C-4FD1-BAAA-D81A8F13233B}" presName="FourNodes_3_text" presStyleLbl="node1" presStyleIdx="3" presStyleCnt="4">
        <dgm:presLayoutVars>
          <dgm:bulletEnabled val="1"/>
        </dgm:presLayoutVars>
      </dgm:prSet>
      <dgm:spPr/>
      <dgm:t>
        <a:bodyPr/>
        <a:lstStyle/>
        <a:p>
          <a:endParaRPr lang="en-GB"/>
        </a:p>
      </dgm:t>
    </dgm:pt>
    <dgm:pt modelId="{99FCBAC5-231C-4CB4-BBF4-50CBA2262496}" type="pres">
      <dgm:prSet presAssocID="{0509DBD0-907C-4FD1-BAAA-D81A8F13233B}" presName="FourNodes_4_text" presStyleLbl="node1" presStyleIdx="3" presStyleCnt="4">
        <dgm:presLayoutVars>
          <dgm:bulletEnabled val="1"/>
        </dgm:presLayoutVars>
      </dgm:prSet>
      <dgm:spPr/>
      <dgm:t>
        <a:bodyPr/>
        <a:lstStyle/>
        <a:p>
          <a:endParaRPr lang="en-GB"/>
        </a:p>
      </dgm:t>
    </dgm:pt>
  </dgm:ptLst>
  <dgm:cxnLst>
    <dgm:cxn modelId="{C5DA0D55-1463-4345-AA54-B8701FD50A70}" srcId="{0509DBD0-907C-4FD1-BAAA-D81A8F13233B}" destId="{ACACDA33-8854-4C66-8AC0-7A8023321346}" srcOrd="1" destOrd="0" parTransId="{5B34887C-F0B1-48F1-BBBC-85D49FAF3EAA}" sibTransId="{A2D8B142-EB6C-436F-9792-C5B32D2F7A1A}"/>
    <dgm:cxn modelId="{6B090510-085C-4614-863E-8FD7AE0FA2B5}" type="presOf" srcId="{ACACDA33-8854-4C66-8AC0-7A8023321346}" destId="{DB8D7ABD-0098-4A7D-9340-00A82E35DF20}" srcOrd="0" destOrd="0" presId="urn:microsoft.com/office/officeart/2005/8/layout/vProcess5"/>
    <dgm:cxn modelId="{EA41A45E-D23D-474C-8F76-F00D7D80B6F4}" type="presOf" srcId="{0509DBD0-907C-4FD1-BAAA-D81A8F13233B}" destId="{AEDD746A-9362-4313-A3CC-8722E575E6AE}" srcOrd="0" destOrd="0" presId="urn:microsoft.com/office/officeart/2005/8/layout/vProcess5"/>
    <dgm:cxn modelId="{E9F3A1E7-0EFD-41B2-A63F-4CA3B0155B41}" type="presOf" srcId="{8ED242AF-B8AD-4CFD-B5A5-3C1DFA6A1A01}" destId="{0557B76B-B560-432B-9D68-A7B41A9DD32E}" srcOrd="0" destOrd="0" presId="urn:microsoft.com/office/officeart/2005/8/layout/vProcess5"/>
    <dgm:cxn modelId="{785CB8EF-6EA1-4BD3-BC9D-B0CB24FC2FD3}" srcId="{0509DBD0-907C-4FD1-BAAA-D81A8F13233B}" destId="{FB861633-5F4F-4F68-975F-959AE21AACAC}" srcOrd="3" destOrd="0" parTransId="{DCBB5343-4067-453E-BB5C-4BD9A7593F6C}" sibTransId="{1623BB8A-83FD-48D5-BC2B-D8EB46A3D41C}"/>
    <dgm:cxn modelId="{B7135871-2603-4F97-BF25-B6777E479667}" type="presOf" srcId="{09F1A979-63CB-42DA-9DDC-457B988D5C86}" destId="{80074F4C-E62E-4F79-998F-B99EA1A4625B}" srcOrd="0" destOrd="0" presId="urn:microsoft.com/office/officeart/2005/8/layout/vProcess5"/>
    <dgm:cxn modelId="{25DCE590-A6F4-420D-9367-71FBDFF94B9E}" type="presOf" srcId="{78765CF8-835D-4672-9892-1996DB3F325E}" destId="{C207601A-305C-419B-AC87-B37A015615F7}" srcOrd="0" destOrd="0" presId="urn:microsoft.com/office/officeart/2005/8/layout/vProcess5"/>
    <dgm:cxn modelId="{58323E30-8FE2-40AA-A4AF-1C25AAF165C1}" type="presOf" srcId="{78765CF8-835D-4672-9892-1996DB3F325E}" destId="{11DBB9AB-8ACC-48B5-82BC-00D12ED49499}" srcOrd="1" destOrd="0" presId="urn:microsoft.com/office/officeart/2005/8/layout/vProcess5"/>
    <dgm:cxn modelId="{A703217E-4F81-49A8-BCED-4FDDD2C4A66F}" srcId="{0509DBD0-907C-4FD1-BAAA-D81A8F13233B}" destId="{8ED242AF-B8AD-4CFD-B5A5-3C1DFA6A1A01}" srcOrd="2" destOrd="0" parTransId="{62EB97AA-5BA6-4426-819D-51FA46E2ECCE}" sibTransId="{09F1A979-63CB-42DA-9DDC-457B988D5C86}"/>
    <dgm:cxn modelId="{F507C2F2-956D-470B-93D9-A82080A7ACC4}" type="presOf" srcId="{667ED800-29EE-47EF-B13F-EDD4DD7209C7}" destId="{8D439AB4-4DD5-49B5-A0BF-65E01EACCF5F}" srcOrd="0" destOrd="0" presId="urn:microsoft.com/office/officeart/2005/8/layout/vProcess5"/>
    <dgm:cxn modelId="{C9D4973C-2BB6-49B7-AE36-7A2A7EA6AF76}" type="presOf" srcId="{8ED242AF-B8AD-4CFD-B5A5-3C1DFA6A1A01}" destId="{83339D27-88B8-4131-8A51-D1B4573DA12E}" srcOrd="1" destOrd="0" presId="urn:microsoft.com/office/officeart/2005/8/layout/vProcess5"/>
    <dgm:cxn modelId="{7906F685-FD4E-4831-B80B-3FB6672B05F7}" type="presOf" srcId="{FB861633-5F4F-4F68-975F-959AE21AACAC}" destId="{99FCBAC5-231C-4CB4-BBF4-50CBA2262496}" srcOrd="1" destOrd="0" presId="urn:microsoft.com/office/officeart/2005/8/layout/vProcess5"/>
    <dgm:cxn modelId="{E4E0F620-237A-45AE-AF79-C822E370E053}" type="presOf" srcId="{ACACDA33-8854-4C66-8AC0-7A8023321346}" destId="{A4D64A2D-2F9A-4737-8302-85ACA6002ADB}" srcOrd="1" destOrd="0" presId="urn:microsoft.com/office/officeart/2005/8/layout/vProcess5"/>
    <dgm:cxn modelId="{2DD60871-1891-4A1E-A1A6-59FA29B9F330}" type="presOf" srcId="{FB861633-5F4F-4F68-975F-959AE21AACAC}" destId="{A31ECADF-CECE-40E9-92C6-2BD6BD10BE1E}" srcOrd="0" destOrd="0" presId="urn:microsoft.com/office/officeart/2005/8/layout/vProcess5"/>
    <dgm:cxn modelId="{6DE49320-AF16-4783-9D05-5A11D0C93752}" type="presOf" srcId="{A2D8B142-EB6C-436F-9792-C5B32D2F7A1A}" destId="{69C88BE2-FD66-4E77-9499-C43E54180473}" srcOrd="0" destOrd="0" presId="urn:microsoft.com/office/officeart/2005/8/layout/vProcess5"/>
    <dgm:cxn modelId="{0889014C-6281-4AE1-99F8-C89EF82A5904}" srcId="{0509DBD0-907C-4FD1-BAAA-D81A8F13233B}" destId="{78765CF8-835D-4672-9892-1996DB3F325E}" srcOrd="0" destOrd="0" parTransId="{4040157B-B25E-4D0C-8FC9-0B653E122CB9}" sibTransId="{667ED800-29EE-47EF-B13F-EDD4DD7209C7}"/>
    <dgm:cxn modelId="{F93508AF-DAFB-4D60-A074-2C2FEE848739}" type="presParOf" srcId="{AEDD746A-9362-4313-A3CC-8722E575E6AE}" destId="{F2BA6D5E-207A-4815-81A1-42545FA19F45}" srcOrd="0" destOrd="0" presId="urn:microsoft.com/office/officeart/2005/8/layout/vProcess5"/>
    <dgm:cxn modelId="{A02637A9-4CD7-44A3-8C31-36AC54349899}" type="presParOf" srcId="{AEDD746A-9362-4313-A3CC-8722E575E6AE}" destId="{C207601A-305C-419B-AC87-B37A015615F7}" srcOrd="1" destOrd="0" presId="urn:microsoft.com/office/officeart/2005/8/layout/vProcess5"/>
    <dgm:cxn modelId="{7202F044-9F38-4239-A14E-17C3C7F1D6FA}" type="presParOf" srcId="{AEDD746A-9362-4313-A3CC-8722E575E6AE}" destId="{DB8D7ABD-0098-4A7D-9340-00A82E35DF20}" srcOrd="2" destOrd="0" presId="urn:microsoft.com/office/officeart/2005/8/layout/vProcess5"/>
    <dgm:cxn modelId="{463C98A1-7793-4AAF-80ED-3F94749804D6}" type="presParOf" srcId="{AEDD746A-9362-4313-A3CC-8722E575E6AE}" destId="{0557B76B-B560-432B-9D68-A7B41A9DD32E}" srcOrd="3" destOrd="0" presId="urn:microsoft.com/office/officeart/2005/8/layout/vProcess5"/>
    <dgm:cxn modelId="{E145BE47-2424-4353-AADA-12A277588440}" type="presParOf" srcId="{AEDD746A-9362-4313-A3CC-8722E575E6AE}" destId="{A31ECADF-CECE-40E9-92C6-2BD6BD10BE1E}" srcOrd="4" destOrd="0" presId="urn:microsoft.com/office/officeart/2005/8/layout/vProcess5"/>
    <dgm:cxn modelId="{38140B53-AD70-4BF5-963E-217DF813A7A5}" type="presParOf" srcId="{AEDD746A-9362-4313-A3CC-8722E575E6AE}" destId="{8D439AB4-4DD5-49B5-A0BF-65E01EACCF5F}" srcOrd="5" destOrd="0" presId="urn:microsoft.com/office/officeart/2005/8/layout/vProcess5"/>
    <dgm:cxn modelId="{2FD674EB-28C3-4FEB-A45C-B28963496757}" type="presParOf" srcId="{AEDD746A-9362-4313-A3CC-8722E575E6AE}" destId="{69C88BE2-FD66-4E77-9499-C43E54180473}" srcOrd="6" destOrd="0" presId="urn:microsoft.com/office/officeart/2005/8/layout/vProcess5"/>
    <dgm:cxn modelId="{C4E10A11-2EB6-4F4C-99F9-614CAF09849A}" type="presParOf" srcId="{AEDD746A-9362-4313-A3CC-8722E575E6AE}" destId="{80074F4C-E62E-4F79-998F-B99EA1A4625B}" srcOrd="7" destOrd="0" presId="urn:microsoft.com/office/officeart/2005/8/layout/vProcess5"/>
    <dgm:cxn modelId="{88637567-EE81-4A97-9829-473FF92F0334}" type="presParOf" srcId="{AEDD746A-9362-4313-A3CC-8722E575E6AE}" destId="{11DBB9AB-8ACC-48B5-82BC-00D12ED49499}" srcOrd="8" destOrd="0" presId="urn:microsoft.com/office/officeart/2005/8/layout/vProcess5"/>
    <dgm:cxn modelId="{C84794BE-8D4C-4309-9ABA-4BB486A2A3E7}" type="presParOf" srcId="{AEDD746A-9362-4313-A3CC-8722E575E6AE}" destId="{A4D64A2D-2F9A-4737-8302-85ACA6002ADB}" srcOrd="9" destOrd="0" presId="urn:microsoft.com/office/officeart/2005/8/layout/vProcess5"/>
    <dgm:cxn modelId="{AFC08474-D775-485C-899B-A4E41196B8CA}" type="presParOf" srcId="{AEDD746A-9362-4313-A3CC-8722E575E6AE}" destId="{83339D27-88B8-4131-8A51-D1B4573DA12E}" srcOrd="10" destOrd="0" presId="urn:microsoft.com/office/officeart/2005/8/layout/vProcess5"/>
    <dgm:cxn modelId="{61C333DC-E18C-457C-954B-401E07EEBE86}" type="presParOf" srcId="{AEDD746A-9362-4313-A3CC-8722E575E6AE}" destId="{99FCBAC5-231C-4CB4-BBF4-50CBA226249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4AA4D8-7E25-4940-B05B-DA8E1032D52A}" type="doc">
      <dgm:prSet loTypeId="urn:microsoft.com/office/officeart/2011/layout/HexagonRadial" loCatId="cycle" qsTypeId="urn:microsoft.com/office/officeart/2005/8/quickstyle/simple1" qsCatId="simple" csTypeId="urn:microsoft.com/office/officeart/2005/8/colors/accent1_4" csCatId="accent1" phldr="1"/>
      <dgm:spPr/>
      <dgm:t>
        <a:bodyPr/>
        <a:lstStyle/>
        <a:p>
          <a:endParaRPr lang="en-GB"/>
        </a:p>
      </dgm:t>
    </dgm:pt>
    <dgm:pt modelId="{BA14E80A-F21E-4F52-86FF-4A83BC007AF8}">
      <dgm:prSet phldrT="[Text]"/>
      <dgm:spPr/>
      <dgm:t>
        <a:bodyPr/>
        <a:lstStyle/>
        <a:p>
          <a:r>
            <a:rPr lang="en-GB" dirty="0"/>
            <a:t>Recs &amp; evidence summaries</a:t>
          </a:r>
        </a:p>
      </dgm:t>
    </dgm:pt>
    <dgm:pt modelId="{10077B6A-F72A-462C-AF86-147A18A68A5E}" type="parTrans" cxnId="{93F5FD35-078D-4894-A961-11A657C8F011}">
      <dgm:prSet/>
      <dgm:spPr/>
      <dgm:t>
        <a:bodyPr/>
        <a:lstStyle/>
        <a:p>
          <a:endParaRPr lang="en-GB"/>
        </a:p>
      </dgm:t>
    </dgm:pt>
    <dgm:pt modelId="{07D86E34-12CF-4AAA-B0B1-ECB67F31B239}" type="sibTrans" cxnId="{93F5FD35-078D-4894-A961-11A657C8F011}">
      <dgm:prSet/>
      <dgm:spPr/>
      <dgm:t>
        <a:bodyPr/>
        <a:lstStyle/>
        <a:p>
          <a:endParaRPr lang="en-GB"/>
        </a:p>
      </dgm:t>
    </dgm:pt>
    <dgm:pt modelId="{B4BB7A74-9058-4491-9911-63D005616F4F}">
      <dgm:prSet phldrT="[Text]"/>
      <dgm:spPr/>
      <dgm:t>
        <a:bodyPr/>
        <a:lstStyle/>
        <a:p>
          <a:r>
            <a:rPr lang="en-GB" dirty="0"/>
            <a:t>Dissemination – images and videos</a:t>
          </a:r>
        </a:p>
      </dgm:t>
    </dgm:pt>
    <dgm:pt modelId="{D4E47581-BEF9-4868-BF08-793477AF84EB}" type="parTrans" cxnId="{0E553E8D-499A-4CCA-8A01-7E9B7823CE0F}">
      <dgm:prSet/>
      <dgm:spPr/>
      <dgm:t>
        <a:bodyPr/>
        <a:lstStyle/>
        <a:p>
          <a:endParaRPr lang="en-GB"/>
        </a:p>
      </dgm:t>
    </dgm:pt>
    <dgm:pt modelId="{38A51E09-5410-4799-A78F-7D56FE1870D4}" type="sibTrans" cxnId="{0E553E8D-499A-4CCA-8A01-7E9B7823CE0F}">
      <dgm:prSet/>
      <dgm:spPr/>
      <dgm:t>
        <a:bodyPr/>
        <a:lstStyle/>
        <a:p>
          <a:endParaRPr lang="en-GB"/>
        </a:p>
      </dgm:t>
    </dgm:pt>
    <dgm:pt modelId="{9E2C1489-A038-401A-A717-3E612F9E4EFC}">
      <dgm:prSet phldrT="[Text]"/>
      <dgm:spPr/>
      <dgm:t>
        <a:bodyPr/>
        <a:lstStyle/>
        <a:p>
          <a:r>
            <a:rPr lang="en-GB" dirty="0">
              <a:solidFill>
                <a:schemeClr val="tx1"/>
              </a:solidFill>
            </a:rPr>
            <a:t>Support products e.g. decision aids</a:t>
          </a:r>
        </a:p>
      </dgm:t>
    </dgm:pt>
    <dgm:pt modelId="{399B6E69-4EBF-4D8A-94E8-EE6FF6219B1B}" type="parTrans" cxnId="{4ABAB27A-1A02-436C-9704-6F29A393CA47}">
      <dgm:prSet/>
      <dgm:spPr/>
      <dgm:t>
        <a:bodyPr/>
        <a:lstStyle/>
        <a:p>
          <a:endParaRPr lang="en-GB"/>
        </a:p>
      </dgm:t>
    </dgm:pt>
    <dgm:pt modelId="{0BB0AD40-EDD8-4A1C-B9D4-C1B42B3D2272}" type="sibTrans" cxnId="{4ABAB27A-1A02-436C-9704-6F29A393CA47}">
      <dgm:prSet/>
      <dgm:spPr/>
      <dgm:t>
        <a:bodyPr/>
        <a:lstStyle/>
        <a:p>
          <a:endParaRPr lang="en-GB"/>
        </a:p>
      </dgm:t>
    </dgm:pt>
    <dgm:pt modelId="{19801B00-3417-439E-BB89-FEE572010FFF}">
      <dgm:prSet phldrT="[Text]"/>
      <dgm:spPr/>
      <dgm:t>
        <a:bodyPr/>
        <a:lstStyle/>
        <a:p>
          <a:r>
            <a:rPr lang="en-GB" dirty="0"/>
            <a:t>New research and data</a:t>
          </a:r>
        </a:p>
      </dgm:t>
    </dgm:pt>
    <dgm:pt modelId="{0BC3AA6F-59ED-4CAE-BF07-C8E6488CEC48}" type="parTrans" cxnId="{14AB205B-86A7-4B47-B497-314C3BAB00D0}">
      <dgm:prSet/>
      <dgm:spPr/>
      <dgm:t>
        <a:bodyPr/>
        <a:lstStyle/>
        <a:p>
          <a:endParaRPr lang="en-GB"/>
        </a:p>
      </dgm:t>
    </dgm:pt>
    <dgm:pt modelId="{E37CD264-F7F5-4FDA-99AC-9A6D3802B87F}" type="sibTrans" cxnId="{14AB205B-86A7-4B47-B497-314C3BAB00D0}">
      <dgm:prSet/>
      <dgm:spPr/>
      <dgm:t>
        <a:bodyPr/>
        <a:lstStyle/>
        <a:p>
          <a:endParaRPr lang="en-GB"/>
        </a:p>
      </dgm:t>
    </dgm:pt>
    <dgm:pt modelId="{F6981786-5221-4901-BDD2-AD0CE18B8BF2}">
      <dgm:prSet phldrT="[Text]"/>
      <dgm:spPr/>
      <dgm:t>
        <a:bodyPr/>
        <a:lstStyle/>
        <a:p>
          <a:r>
            <a:rPr lang="en-GB" dirty="0"/>
            <a:t>Updates </a:t>
          </a:r>
        </a:p>
      </dgm:t>
    </dgm:pt>
    <dgm:pt modelId="{B4899DEC-3BBD-4A6C-85D0-4FEAC33B398C}" type="parTrans" cxnId="{BBFD67DA-88EA-451F-9853-9C4721E7123F}">
      <dgm:prSet/>
      <dgm:spPr/>
      <dgm:t>
        <a:bodyPr/>
        <a:lstStyle/>
        <a:p>
          <a:endParaRPr lang="en-GB"/>
        </a:p>
      </dgm:t>
    </dgm:pt>
    <dgm:pt modelId="{0CD29DE7-10CF-4DB4-971D-D63032E37DA9}" type="sibTrans" cxnId="{BBFD67DA-88EA-451F-9853-9C4721E7123F}">
      <dgm:prSet/>
      <dgm:spPr/>
      <dgm:t>
        <a:bodyPr/>
        <a:lstStyle/>
        <a:p>
          <a:endParaRPr lang="en-GB"/>
        </a:p>
      </dgm:t>
    </dgm:pt>
    <dgm:pt modelId="{4D4EDE3B-3DE3-4FB8-88F6-3409519C4446}">
      <dgm:prSet phldrT="[Text]"/>
      <dgm:spPr/>
      <dgm:t>
        <a:bodyPr/>
        <a:lstStyle/>
        <a:p>
          <a:r>
            <a:rPr lang="en-GB" dirty="0"/>
            <a:t>New data &amp; evidence</a:t>
          </a:r>
        </a:p>
      </dgm:t>
    </dgm:pt>
    <dgm:pt modelId="{999F9F7A-590C-4B68-BE5A-6293D301FA5B}" type="sibTrans" cxnId="{9517FCD2-48CD-4084-AED8-2D5801909B4A}">
      <dgm:prSet/>
      <dgm:spPr/>
      <dgm:t>
        <a:bodyPr/>
        <a:lstStyle/>
        <a:p>
          <a:endParaRPr lang="en-GB"/>
        </a:p>
      </dgm:t>
    </dgm:pt>
    <dgm:pt modelId="{4DB391A7-F559-4846-8204-3AD9D410E0D5}" type="parTrans" cxnId="{9517FCD2-48CD-4084-AED8-2D5801909B4A}">
      <dgm:prSet/>
      <dgm:spPr/>
      <dgm:t>
        <a:bodyPr/>
        <a:lstStyle/>
        <a:p>
          <a:endParaRPr lang="en-GB"/>
        </a:p>
      </dgm:t>
    </dgm:pt>
    <dgm:pt modelId="{2D916528-E72B-415E-86C0-67CB8FB6A9D6}">
      <dgm:prSet phldrT="[Text]"/>
      <dgm:spPr/>
      <dgm:t>
        <a:bodyPr/>
        <a:lstStyle/>
        <a:p>
          <a:endParaRPr lang="en-GB"/>
        </a:p>
      </dgm:t>
    </dgm:pt>
    <dgm:pt modelId="{CD7950E5-4A5B-4ECD-9CE5-B6DFB5CDCD5A}" type="parTrans" cxnId="{AD790DA8-CE3E-4EC5-927B-06EDCA22246A}">
      <dgm:prSet/>
      <dgm:spPr/>
      <dgm:t>
        <a:bodyPr/>
        <a:lstStyle/>
        <a:p>
          <a:endParaRPr lang="en-GB"/>
        </a:p>
      </dgm:t>
    </dgm:pt>
    <dgm:pt modelId="{457D05EC-B515-40FF-8738-1A68D1D54958}" type="sibTrans" cxnId="{AD790DA8-CE3E-4EC5-927B-06EDCA22246A}">
      <dgm:prSet/>
      <dgm:spPr/>
      <dgm:t>
        <a:bodyPr/>
        <a:lstStyle/>
        <a:p>
          <a:endParaRPr lang="en-GB"/>
        </a:p>
      </dgm:t>
    </dgm:pt>
    <dgm:pt modelId="{927AB5CD-20EA-42E4-AC69-0119286F07AB}">
      <dgm:prSet phldrT="[Text]" phldr="1"/>
      <dgm:spPr>
        <a:blipFill rotWithShape="0">
          <a:blip xmlns:r="http://schemas.openxmlformats.org/officeDocument/2006/relationships" r:embed="rId1"/>
          <a:stretch>
            <a:fillRect/>
          </a:stretch>
        </a:blipFill>
        <a:ln>
          <a:solidFill>
            <a:schemeClr val="accent1"/>
          </a:solidFill>
        </a:ln>
      </dgm:spPr>
      <dgm:t>
        <a:bodyPr/>
        <a:lstStyle/>
        <a:p>
          <a:endParaRPr lang="en-GB" dirty="0"/>
        </a:p>
      </dgm:t>
    </dgm:pt>
    <dgm:pt modelId="{0720A405-53AE-4DB0-80F8-A2E80959CB8A}" type="sibTrans" cxnId="{AB998629-9670-4262-8DB9-2F27F6C93FF8}">
      <dgm:prSet/>
      <dgm:spPr/>
      <dgm:t>
        <a:bodyPr/>
        <a:lstStyle/>
        <a:p>
          <a:endParaRPr lang="en-GB"/>
        </a:p>
      </dgm:t>
    </dgm:pt>
    <dgm:pt modelId="{4169B631-0F33-4F6E-AA19-E7022756C97F}" type="parTrans" cxnId="{AB998629-9670-4262-8DB9-2F27F6C93FF8}">
      <dgm:prSet/>
      <dgm:spPr/>
      <dgm:t>
        <a:bodyPr/>
        <a:lstStyle/>
        <a:p>
          <a:endParaRPr lang="en-GB"/>
        </a:p>
      </dgm:t>
    </dgm:pt>
    <dgm:pt modelId="{75378834-F097-47F5-B14B-F51A0017632B}" type="pres">
      <dgm:prSet presAssocID="{D14AA4D8-7E25-4940-B05B-DA8E1032D52A}" presName="Name0" presStyleCnt="0">
        <dgm:presLayoutVars>
          <dgm:chMax val="1"/>
          <dgm:chPref val="1"/>
          <dgm:dir/>
          <dgm:animOne val="branch"/>
          <dgm:animLvl val="lvl"/>
        </dgm:presLayoutVars>
      </dgm:prSet>
      <dgm:spPr/>
      <dgm:t>
        <a:bodyPr/>
        <a:lstStyle/>
        <a:p>
          <a:endParaRPr lang="en-GB"/>
        </a:p>
      </dgm:t>
    </dgm:pt>
    <dgm:pt modelId="{B8DB62BB-0760-4F36-9F28-0343F057E71B}" type="pres">
      <dgm:prSet presAssocID="{927AB5CD-20EA-42E4-AC69-0119286F07AB}" presName="Parent" presStyleLbl="node0" presStyleIdx="0" presStyleCnt="1" custLinFactNeighborX="-769" custLinFactNeighborY="0">
        <dgm:presLayoutVars>
          <dgm:chMax val="6"/>
          <dgm:chPref val="6"/>
        </dgm:presLayoutVars>
      </dgm:prSet>
      <dgm:spPr/>
      <dgm:t>
        <a:bodyPr/>
        <a:lstStyle/>
        <a:p>
          <a:endParaRPr lang="en-GB"/>
        </a:p>
      </dgm:t>
    </dgm:pt>
    <dgm:pt modelId="{74007EED-2E3B-41FD-AE2F-4BC111BD35F3}" type="pres">
      <dgm:prSet presAssocID="{4D4EDE3B-3DE3-4FB8-88F6-3409519C4446}" presName="Accent1" presStyleCnt="0"/>
      <dgm:spPr/>
    </dgm:pt>
    <dgm:pt modelId="{C6A6E759-0488-447D-8AE0-8A66B94026B7}" type="pres">
      <dgm:prSet presAssocID="{4D4EDE3B-3DE3-4FB8-88F6-3409519C4446}" presName="Accent" presStyleLbl="bgShp" presStyleIdx="0" presStyleCnt="6"/>
      <dgm:spPr/>
    </dgm:pt>
    <dgm:pt modelId="{67668B17-C4FB-4B78-A837-C85385E90D10}" type="pres">
      <dgm:prSet presAssocID="{4D4EDE3B-3DE3-4FB8-88F6-3409519C4446}" presName="Child1" presStyleLbl="node1" presStyleIdx="0" presStyleCnt="6">
        <dgm:presLayoutVars>
          <dgm:chMax val="0"/>
          <dgm:chPref val="0"/>
          <dgm:bulletEnabled val="1"/>
        </dgm:presLayoutVars>
      </dgm:prSet>
      <dgm:spPr/>
      <dgm:t>
        <a:bodyPr/>
        <a:lstStyle/>
        <a:p>
          <a:endParaRPr lang="en-GB"/>
        </a:p>
      </dgm:t>
    </dgm:pt>
    <dgm:pt modelId="{B3EDED85-E7BC-49CE-AF1F-2894369D5678}" type="pres">
      <dgm:prSet presAssocID="{BA14E80A-F21E-4F52-86FF-4A83BC007AF8}" presName="Accent2" presStyleCnt="0"/>
      <dgm:spPr/>
    </dgm:pt>
    <dgm:pt modelId="{A18518BC-1AAF-460F-8862-29A1DF9D2784}" type="pres">
      <dgm:prSet presAssocID="{BA14E80A-F21E-4F52-86FF-4A83BC007AF8}" presName="Accent" presStyleLbl="bgShp" presStyleIdx="1" presStyleCnt="6"/>
      <dgm:spPr/>
    </dgm:pt>
    <dgm:pt modelId="{4D826018-BA48-449C-A04D-F7DEA131F4EE}" type="pres">
      <dgm:prSet presAssocID="{BA14E80A-F21E-4F52-86FF-4A83BC007AF8}" presName="Child2" presStyleLbl="node1" presStyleIdx="1" presStyleCnt="6">
        <dgm:presLayoutVars>
          <dgm:chMax val="0"/>
          <dgm:chPref val="0"/>
          <dgm:bulletEnabled val="1"/>
        </dgm:presLayoutVars>
      </dgm:prSet>
      <dgm:spPr/>
      <dgm:t>
        <a:bodyPr/>
        <a:lstStyle/>
        <a:p>
          <a:endParaRPr lang="en-GB"/>
        </a:p>
      </dgm:t>
    </dgm:pt>
    <dgm:pt modelId="{85EA355C-9DA9-420F-8ADE-A385B7D2FCC5}" type="pres">
      <dgm:prSet presAssocID="{B4BB7A74-9058-4491-9911-63D005616F4F}" presName="Accent3" presStyleCnt="0"/>
      <dgm:spPr/>
    </dgm:pt>
    <dgm:pt modelId="{7CBFED28-9B64-4130-8636-7C281050A227}" type="pres">
      <dgm:prSet presAssocID="{B4BB7A74-9058-4491-9911-63D005616F4F}" presName="Accent" presStyleLbl="bgShp" presStyleIdx="2" presStyleCnt="6"/>
      <dgm:spPr/>
    </dgm:pt>
    <dgm:pt modelId="{ECE7086B-813F-41C2-B6AC-8A43C331C469}" type="pres">
      <dgm:prSet presAssocID="{B4BB7A74-9058-4491-9911-63D005616F4F}" presName="Child3" presStyleLbl="node1" presStyleIdx="2" presStyleCnt="6">
        <dgm:presLayoutVars>
          <dgm:chMax val="0"/>
          <dgm:chPref val="0"/>
          <dgm:bulletEnabled val="1"/>
        </dgm:presLayoutVars>
      </dgm:prSet>
      <dgm:spPr/>
      <dgm:t>
        <a:bodyPr/>
        <a:lstStyle/>
        <a:p>
          <a:endParaRPr lang="en-GB"/>
        </a:p>
      </dgm:t>
    </dgm:pt>
    <dgm:pt modelId="{0DC9FE23-A014-40EA-A1C5-DB120104A7F5}" type="pres">
      <dgm:prSet presAssocID="{9E2C1489-A038-401A-A717-3E612F9E4EFC}" presName="Accent4" presStyleCnt="0"/>
      <dgm:spPr/>
    </dgm:pt>
    <dgm:pt modelId="{2EE6F325-FFE0-45E2-9996-1BF6F3E57685}" type="pres">
      <dgm:prSet presAssocID="{9E2C1489-A038-401A-A717-3E612F9E4EFC}" presName="Accent" presStyleLbl="bgShp" presStyleIdx="3" presStyleCnt="6"/>
      <dgm:spPr/>
    </dgm:pt>
    <dgm:pt modelId="{121997B9-BBA2-44CD-B550-00659F67D175}" type="pres">
      <dgm:prSet presAssocID="{9E2C1489-A038-401A-A717-3E612F9E4EFC}" presName="Child4" presStyleLbl="node1" presStyleIdx="3" presStyleCnt="6">
        <dgm:presLayoutVars>
          <dgm:chMax val="0"/>
          <dgm:chPref val="0"/>
          <dgm:bulletEnabled val="1"/>
        </dgm:presLayoutVars>
      </dgm:prSet>
      <dgm:spPr/>
      <dgm:t>
        <a:bodyPr/>
        <a:lstStyle/>
        <a:p>
          <a:endParaRPr lang="en-GB"/>
        </a:p>
      </dgm:t>
    </dgm:pt>
    <dgm:pt modelId="{9632E842-F4BF-49A7-8EA6-946D0F7445D7}" type="pres">
      <dgm:prSet presAssocID="{19801B00-3417-439E-BB89-FEE572010FFF}" presName="Accent5" presStyleCnt="0"/>
      <dgm:spPr/>
    </dgm:pt>
    <dgm:pt modelId="{9ED88658-1594-4245-95C3-55BE635772C1}" type="pres">
      <dgm:prSet presAssocID="{19801B00-3417-439E-BB89-FEE572010FFF}" presName="Accent" presStyleLbl="bgShp" presStyleIdx="4" presStyleCnt="6"/>
      <dgm:spPr/>
    </dgm:pt>
    <dgm:pt modelId="{4B08B656-E525-45A2-9E0B-ACF76370ED9F}" type="pres">
      <dgm:prSet presAssocID="{19801B00-3417-439E-BB89-FEE572010FFF}" presName="Child5" presStyleLbl="node1" presStyleIdx="4" presStyleCnt="6">
        <dgm:presLayoutVars>
          <dgm:chMax val="0"/>
          <dgm:chPref val="0"/>
          <dgm:bulletEnabled val="1"/>
        </dgm:presLayoutVars>
      </dgm:prSet>
      <dgm:spPr/>
      <dgm:t>
        <a:bodyPr/>
        <a:lstStyle/>
        <a:p>
          <a:endParaRPr lang="en-GB"/>
        </a:p>
      </dgm:t>
    </dgm:pt>
    <dgm:pt modelId="{23487180-718D-4841-94F6-5CC9971E0F6A}" type="pres">
      <dgm:prSet presAssocID="{F6981786-5221-4901-BDD2-AD0CE18B8BF2}" presName="Accent6" presStyleCnt="0"/>
      <dgm:spPr/>
    </dgm:pt>
    <dgm:pt modelId="{4833750F-987B-4127-9D75-2E7F91D6B4A6}" type="pres">
      <dgm:prSet presAssocID="{F6981786-5221-4901-BDD2-AD0CE18B8BF2}" presName="Accent" presStyleLbl="bgShp" presStyleIdx="5" presStyleCnt="6"/>
      <dgm:spPr/>
    </dgm:pt>
    <dgm:pt modelId="{14283B66-4DFB-46D8-A3A2-45D6DD73D90F}" type="pres">
      <dgm:prSet presAssocID="{F6981786-5221-4901-BDD2-AD0CE18B8BF2}" presName="Child6" presStyleLbl="node1" presStyleIdx="5" presStyleCnt="6">
        <dgm:presLayoutVars>
          <dgm:chMax val="0"/>
          <dgm:chPref val="0"/>
          <dgm:bulletEnabled val="1"/>
        </dgm:presLayoutVars>
      </dgm:prSet>
      <dgm:spPr/>
      <dgm:t>
        <a:bodyPr/>
        <a:lstStyle/>
        <a:p>
          <a:endParaRPr lang="en-GB"/>
        </a:p>
      </dgm:t>
    </dgm:pt>
  </dgm:ptLst>
  <dgm:cxnLst>
    <dgm:cxn modelId="{DA60D8F4-77A2-4430-BD76-C30DC9BBF855}" type="presOf" srcId="{4D4EDE3B-3DE3-4FB8-88F6-3409519C4446}" destId="{67668B17-C4FB-4B78-A837-C85385E90D10}" srcOrd="0" destOrd="0" presId="urn:microsoft.com/office/officeart/2011/layout/HexagonRadial"/>
    <dgm:cxn modelId="{BBFD67DA-88EA-451F-9853-9C4721E7123F}" srcId="{927AB5CD-20EA-42E4-AC69-0119286F07AB}" destId="{F6981786-5221-4901-BDD2-AD0CE18B8BF2}" srcOrd="5" destOrd="0" parTransId="{B4899DEC-3BBD-4A6C-85D0-4FEAC33B398C}" sibTransId="{0CD29DE7-10CF-4DB4-971D-D63032E37DA9}"/>
    <dgm:cxn modelId="{1D0585B5-BAF7-4D8A-A3F4-EB45FD874B4C}" type="presOf" srcId="{927AB5CD-20EA-42E4-AC69-0119286F07AB}" destId="{B8DB62BB-0760-4F36-9F28-0343F057E71B}" srcOrd="0" destOrd="0" presId="urn:microsoft.com/office/officeart/2011/layout/HexagonRadial"/>
    <dgm:cxn modelId="{4ABAB27A-1A02-436C-9704-6F29A393CA47}" srcId="{927AB5CD-20EA-42E4-AC69-0119286F07AB}" destId="{9E2C1489-A038-401A-A717-3E612F9E4EFC}" srcOrd="3" destOrd="0" parTransId="{399B6E69-4EBF-4D8A-94E8-EE6FF6219B1B}" sibTransId="{0BB0AD40-EDD8-4A1C-B9D4-C1B42B3D2272}"/>
    <dgm:cxn modelId="{AB998629-9670-4262-8DB9-2F27F6C93FF8}" srcId="{D14AA4D8-7E25-4940-B05B-DA8E1032D52A}" destId="{927AB5CD-20EA-42E4-AC69-0119286F07AB}" srcOrd="0" destOrd="0" parTransId="{4169B631-0F33-4F6E-AA19-E7022756C97F}" sibTransId="{0720A405-53AE-4DB0-80F8-A2E80959CB8A}"/>
    <dgm:cxn modelId="{4501F40E-B8C5-4027-B310-86524C67520C}" type="presOf" srcId="{D14AA4D8-7E25-4940-B05B-DA8E1032D52A}" destId="{75378834-F097-47F5-B14B-F51A0017632B}" srcOrd="0" destOrd="0" presId="urn:microsoft.com/office/officeart/2011/layout/HexagonRadial"/>
    <dgm:cxn modelId="{7D8D5717-2B90-4E5B-9FBF-C5C1CD2E2D6A}" type="presOf" srcId="{F6981786-5221-4901-BDD2-AD0CE18B8BF2}" destId="{14283B66-4DFB-46D8-A3A2-45D6DD73D90F}" srcOrd="0" destOrd="0" presId="urn:microsoft.com/office/officeart/2011/layout/HexagonRadial"/>
    <dgm:cxn modelId="{AD790DA8-CE3E-4EC5-927B-06EDCA22246A}" srcId="{D14AA4D8-7E25-4940-B05B-DA8E1032D52A}" destId="{2D916528-E72B-415E-86C0-67CB8FB6A9D6}" srcOrd="1" destOrd="0" parTransId="{CD7950E5-4A5B-4ECD-9CE5-B6DFB5CDCD5A}" sibTransId="{457D05EC-B515-40FF-8738-1A68D1D54958}"/>
    <dgm:cxn modelId="{C8CC18D3-2278-4D2B-841D-70B62D65EB2F}" type="presOf" srcId="{9E2C1489-A038-401A-A717-3E612F9E4EFC}" destId="{121997B9-BBA2-44CD-B550-00659F67D175}" srcOrd="0" destOrd="0" presId="urn:microsoft.com/office/officeart/2011/layout/HexagonRadial"/>
    <dgm:cxn modelId="{9517FCD2-48CD-4084-AED8-2D5801909B4A}" srcId="{927AB5CD-20EA-42E4-AC69-0119286F07AB}" destId="{4D4EDE3B-3DE3-4FB8-88F6-3409519C4446}" srcOrd="0" destOrd="0" parTransId="{4DB391A7-F559-4846-8204-3AD9D410E0D5}" sibTransId="{999F9F7A-590C-4B68-BE5A-6293D301FA5B}"/>
    <dgm:cxn modelId="{8BF556F3-0112-4069-B37B-E28E8AD9C5F8}" type="presOf" srcId="{B4BB7A74-9058-4491-9911-63D005616F4F}" destId="{ECE7086B-813F-41C2-B6AC-8A43C331C469}" srcOrd="0" destOrd="0" presId="urn:microsoft.com/office/officeart/2011/layout/HexagonRadial"/>
    <dgm:cxn modelId="{AE135284-0D3F-48F1-BB09-A669B3E12987}" type="presOf" srcId="{19801B00-3417-439E-BB89-FEE572010FFF}" destId="{4B08B656-E525-45A2-9E0B-ACF76370ED9F}" srcOrd="0" destOrd="0" presId="urn:microsoft.com/office/officeart/2011/layout/HexagonRadial"/>
    <dgm:cxn modelId="{0E553E8D-499A-4CCA-8A01-7E9B7823CE0F}" srcId="{927AB5CD-20EA-42E4-AC69-0119286F07AB}" destId="{B4BB7A74-9058-4491-9911-63D005616F4F}" srcOrd="2" destOrd="0" parTransId="{D4E47581-BEF9-4868-BF08-793477AF84EB}" sibTransId="{38A51E09-5410-4799-A78F-7D56FE1870D4}"/>
    <dgm:cxn modelId="{14AB205B-86A7-4B47-B497-314C3BAB00D0}" srcId="{927AB5CD-20EA-42E4-AC69-0119286F07AB}" destId="{19801B00-3417-439E-BB89-FEE572010FFF}" srcOrd="4" destOrd="0" parTransId="{0BC3AA6F-59ED-4CAE-BF07-C8E6488CEC48}" sibTransId="{E37CD264-F7F5-4FDA-99AC-9A6D3802B87F}"/>
    <dgm:cxn modelId="{93F5FD35-078D-4894-A961-11A657C8F011}" srcId="{927AB5CD-20EA-42E4-AC69-0119286F07AB}" destId="{BA14E80A-F21E-4F52-86FF-4A83BC007AF8}" srcOrd="1" destOrd="0" parTransId="{10077B6A-F72A-462C-AF86-147A18A68A5E}" sibTransId="{07D86E34-12CF-4AAA-B0B1-ECB67F31B239}"/>
    <dgm:cxn modelId="{98BB4F15-9735-40EE-BBCE-8E714FA85964}" type="presOf" srcId="{BA14E80A-F21E-4F52-86FF-4A83BC007AF8}" destId="{4D826018-BA48-449C-A04D-F7DEA131F4EE}" srcOrd="0" destOrd="0" presId="urn:microsoft.com/office/officeart/2011/layout/HexagonRadial"/>
    <dgm:cxn modelId="{972DF1A9-76A7-4E6C-9353-679AF56E89C5}" type="presParOf" srcId="{75378834-F097-47F5-B14B-F51A0017632B}" destId="{B8DB62BB-0760-4F36-9F28-0343F057E71B}" srcOrd="0" destOrd="0" presId="urn:microsoft.com/office/officeart/2011/layout/HexagonRadial"/>
    <dgm:cxn modelId="{1107E19B-C043-4AB6-A144-6162933F1D4D}" type="presParOf" srcId="{75378834-F097-47F5-B14B-F51A0017632B}" destId="{74007EED-2E3B-41FD-AE2F-4BC111BD35F3}" srcOrd="1" destOrd="0" presId="urn:microsoft.com/office/officeart/2011/layout/HexagonRadial"/>
    <dgm:cxn modelId="{49963947-506F-4F43-BAD3-E4A311309688}" type="presParOf" srcId="{74007EED-2E3B-41FD-AE2F-4BC111BD35F3}" destId="{C6A6E759-0488-447D-8AE0-8A66B94026B7}" srcOrd="0" destOrd="0" presId="urn:microsoft.com/office/officeart/2011/layout/HexagonRadial"/>
    <dgm:cxn modelId="{2BB7B986-20F3-466A-8E56-164390EB6EA2}" type="presParOf" srcId="{75378834-F097-47F5-B14B-F51A0017632B}" destId="{67668B17-C4FB-4B78-A837-C85385E90D10}" srcOrd="2" destOrd="0" presId="urn:microsoft.com/office/officeart/2011/layout/HexagonRadial"/>
    <dgm:cxn modelId="{08F93ED4-C72E-44D2-B534-E5AC31559273}" type="presParOf" srcId="{75378834-F097-47F5-B14B-F51A0017632B}" destId="{B3EDED85-E7BC-49CE-AF1F-2894369D5678}" srcOrd="3" destOrd="0" presId="urn:microsoft.com/office/officeart/2011/layout/HexagonRadial"/>
    <dgm:cxn modelId="{7085B546-B835-440B-ABC2-8C9F27ECE124}" type="presParOf" srcId="{B3EDED85-E7BC-49CE-AF1F-2894369D5678}" destId="{A18518BC-1AAF-460F-8862-29A1DF9D2784}" srcOrd="0" destOrd="0" presId="urn:microsoft.com/office/officeart/2011/layout/HexagonRadial"/>
    <dgm:cxn modelId="{84C170BA-07F6-4EAC-9891-C7AAC904F517}" type="presParOf" srcId="{75378834-F097-47F5-B14B-F51A0017632B}" destId="{4D826018-BA48-449C-A04D-F7DEA131F4EE}" srcOrd="4" destOrd="0" presId="urn:microsoft.com/office/officeart/2011/layout/HexagonRadial"/>
    <dgm:cxn modelId="{2093451D-3C34-45F5-8BC4-F5A513BF192D}" type="presParOf" srcId="{75378834-F097-47F5-B14B-F51A0017632B}" destId="{85EA355C-9DA9-420F-8ADE-A385B7D2FCC5}" srcOrd="5" destOrd="0" presId="urn:microsoft.com/office/officeart/2011/layout/HexagonRadial"/>
    <dgm:cxn modelId="{17791ADA-B6F1-4500-AA47-E21D1A473D00}" type="presParOf" srcId="{85EA355C-9DA9-420F-8ADE-A385B7D2FCC5}" destId="{7CBFED28-9B64-4130-8636-7C281050A227}" srcOrd="0" destOrd="0" presId="urn:microsoft.com/office/officeart/2011/layout/HexagonRadial"/>
    <dgm:cxn modelId="{B5B552CD-A080-4600-A676-813563F101D2}" type="presParOf" srcId="{75378834-F097-47F5-B14B-F51A0017632B}" destId="{ECE7086B-813F-41C2-B6AC-8A43C331C469}" srcOrd="6" destOrd="0" presId="urn:microsoft.com/office/officeart/2011/layout/HexagonRadial"/>
    <dgm:cxn modelId="{BEE99135-12C9-4840-BAE1-1BD92B309013}" type="presParOf" srcId="{75378834-F097-47F5-B14B-F51A0017632B}" destId="{0DC9FE23-A014-40EA-A1C5-DB120104A7F5}" srcOrd="7" destOrd="0" presId="urn:microsoft.com/office/officeart/2011/layout/HexagonRadial"/>
    <dgm:cxn modelId="{67D5E031-5C01-4F93-96BF-9B0605682B18}" type="presParOf" srcId="{0DC9FE23-A014-40EA-A1C5-DB120104A7F5}" destId="{2EE6F325-FFE0-45E2-9996-1BF6F3E57685}" srcOrd="0" destOrd="0" presId="urn:microsoft.com/office/officeart/2011/layout/HexagonRadial"/>
    <dgm:cxn modelId="{E6F8F304-D5E7-49C7-A0E0-6D36FD301D72}" type="presParOf" srcId="{75378834-F097-47F5-B14B-F51A0017632B}" destId="{121997B9-BBA2-44CD-B550-00659F67D175}" srcOrd="8" destOrd="0" presId="urn:microsoft.com/office/officeart/2011/layout/HexagonRadial"/>
    <dgm:cxn modelId="{8ACECDDB-BA14-49A7-A105-239B0B51346D}" type="presParOf" srcId="{75378834-F097-47F5-B14B-F51A0017632B}" destId="{9632E842-F4BF-49A7-8EA6-946D0F7445D7}" srcOrd="9" destOrd="0" presId="urn:microsoft.com/office/officeart/2011/layout/HexagonRadial"/>
    <dgm:cxn modelId="{8970F5F6-9D02-441F-8B78-726B84F41848}" type="presParOf" srcId="{9632E842-F4BF-49A7-8EA6-946D0F7445D7}" destId="{9ED88658-1594-4245-95C3-55BE635772C1}" srcOrd="0" destOrd="0" presId="urn:microsoft.com/office/officeart/2011/layout/HexagonRadial"/>
    <dgm:cxn modelId="{C2A27E01-1A62-4308-9517-C450C43FD5A2}" type="presParOf" srcId="{75378834-F097-47F5-B14B-F51A0017632B}" destId="{4B08B656-E525-45A2-9E0B-ACF76370ED9F}" srcOrd="10" destOrd="0" presId="urn:microsoft.com/office/officeart/2011/layout/HexagonRadial"/>
    <dgm:cxn modelId="{432C052A-2F61-420F-8D24-F37BA967B170}" type="presParOf" srcId="{75378834-F097-47F5-B14B-F51A0017632B}" destId="{23487180-718D-4841-94F6-5CC9971E0F6A}" srcOrd="11" destOrd="0" presId="urn:microsoft.com/office/officeart/2011/layout/HexagonRadial"/>
    <dgm:cxn modelId="{BB8FDE2E-B895-4F01-8F15-32573C064284}" type="presParOf" srcId="{23487180-718D-4841-94F6-5CC9971E0F6A}" destId="{4833750F-987B-4127-9D75-2E7F91D6B4A6}" srcOrd="0" destOrd="0" presId="urn:microsoft.com/office/officeart/2011/layout/HexagonRadial"/>
    <dgm:cxn modelId="{C8A0C25C-3705-4E27-A801-20484EE48732}" type="presParOf" srcId="{75378834-F097-47F5-B14B-F51A0017632B}" destId="{14283B66-4DFB-46D8-A3A2-45D6DD73D90F}"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B62BB-0760-4F36-9F28-0343F057E71B}">
      <dsp:nvSpPr>
        <dsp:cNvPr id="0" name=""/>
        <dsp:cNvSpPr/>
      </dsp:nvSpPr>
      <dsp:spPr>
        <a:xfrm>
          <a:off x="3014869" y="1862719"/>
          <a:ext cx="2367597" cy="2048067"/>
        </a:xfrm>
        <a:prstGeom prst="hexagon">
          <a:avLst>
            <a:gd name="adj" fmla="val 28570"/>
            <a:gd name="vf" fmla="val 115470"/>
          </a:avLst>
        </a:prstGeom>
        <a:blipFill rotWithShape="0">
          <a:blip xmlns:r="http://schemas.openxmlformats.org/officeDocument/2006/relationships" r:embed="rId1"/>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GB" sz="1500" kern="1200" dirty="0"/>
        </a:p>
      </dsp:txBody>
      <dsp:txXfrm>
        <a:off x="3407213" y="2202112"/>
        <a:ext cx="1582909" cy="1369281"/>
      </dsp:txXfrm>
    </dsp:sp>
    <dsp:sp modelId="{A18518BC-1AAF-460F-8862-29A1DF9D2784}">
      <dsp:nvSpPr>
        <dsp:cNvPr id="0" name=""/>
        <dsp:cNvSpPr/>
      </dsp:nvSpPr>
      <dsp:spPr>
        <a:xfrm>
          <a:off x="4515647" y="882857"/>
          <a:ext cx="893287" cy="769685"/>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68B17-C4FB-4B78-A837-C85385E90D10}">
      <dsp:nvSpPr>
        <dsp:cNvPr id="0" name=""/>
        <dsp:cNvSpPr/>
      </dsp:nvSpPr>
      <dsp:spPr>
        <a:xfrm>
          <a:off x="3251166" y="0"/>
          <a:ext cx="1940228" cy="1678525"/>
        </a:xfrm>
        <a:prstGeom prst="hexagon">
          <a:avLst>
            <a:gd name="adj" fmla="val 28570"/>
            <a:gd name="vf" fmla="val 11547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a:t>New data &amp; evidence</a:t>
          </a:r>
        </a:p>
      </dsp:txBody>
      <dsp:txXfrm>
        <a:off x="3572703" y="278167"/>
        <a:ext cx="1297154" cy="1122191"/>
      </dsp:txXfrm>
    </dsp:sp>
    <dsp:sp modelId="{7CBFED28-9B64-4130-8636-7C281050A227}">
      <dsp:nvSpPr>
        <dsp:cNvPr id="0" name=""/>
        <dsp:cNvSpPr/>
      </dsp:nvSpPr>
      <dsp:spPr>
        <a:xfrm>
          <a:off x="5558183" y="2321758"/>
          <a:ext cx="893287" cy="769685"/>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26018-BA48-449C-A04D-F7DEA131F4EE}">
      <dsp:nvSpPr>
        <dsp:cNvPr id="0" name=""/>
        <dsp:cNvSpPr/>
      </dsp:nvSpPr>
      <dsp:spPr>
        <a:xfrm>
          <a:off x="5030581" y="1032406"/>
          <a:ext cx="1940228" cy="1678525"/>
        </a:xfrm>
        <a:prstGeom prst="hexagon">
          <a:avLst>
            <a:gd name="adj" fmla="val 28570"/>
            <a:gd name="vf" fmla="val 115470"/>
          </a:avLst>
        </a:prstGeom>
        <a:solidFill>
          <a:schemeClr val="accent1">
            <a:shade val="50000"/>
            <a:hueOff val="118622"/>
            <a:satOff val="-31566"/>
            <a:lumOff val="201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a:t>Recs &amp; evidence summaries</a:t>
          </a:r>
        </a:p>
      </dsp:txBody>
      <dsp:txXfrm>
        <a:off x="5352118" y="1310573"/>
        <a:ext cx="1297154" cy="1122191"/>
      </dsp:txXfrm>
    </dsp:sp>
    <dsp:sp modelId="{2EE6F325-FFE0-45E2-9996-1BF6F3E57685}">
      <dsp:nvSpPr>
        <dsp:cNvPr id="0" name=""/>
        <dsp:cNvSpPr/>
      </dsp:nvSpPr>
      <dsp:spPr>
        <a:xfrm>
          <a:off x="4833970" y="3946008"/>
          <a:ext cx="893287" cy="769685"/>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7086B-813F-41C2-B6AC-8A43C331C469}">
      <dsp:nvSpPr>
        <dsp:cNvPr id="0" name=""/>
        <dsp:cNvSpPr/>
      </dsp:nvSpPr>
      <dsp:spPr>
        <a:xfrm>
          <a:off x="5030581" y="3061996"/>
          <a:ext cx="1940228" cy="1678525"/>
        </a:xfrm>
        <a:prstGeom prst="hexagon">
          <a:avLst>
            <a:gd name="adj" fmla="val 28570"/>
            <a:gd name="vf" fmla="val 115470"/>
          </a:avLst>
        </a:prstGeom>
        <a:solidFill>
          <a:schemeClr val="accent1">
            <a:shade val="50000"/>
            <a:hueOff val="237245"/>
            <a:satOff val="-63133"/>
            <a:lumOff val="403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a:t>Dissemination – images and videos</a:t>
          </a:r>
        </a:p>
      </dsp:txBody>
      <dsp:txXfrm>
        <a:off x="5352118" y="3340163"/>
        <a:ext cx="1297154" cy="1122191"/>
      </dsp:txXfrm>
    </dsp:sp>
    <dsp:sp modelId="{9ED88658-1594-4245-95C3-55BE635772C1}">
      <dsp:nvSpPr>
        <dsp:cNvPr id="0" name=""/>
        <dsp:cNvSpPr/>
      </dsp:nvSpPr>
      <dsp:spPr>
        <a:xfrm>
          <a:off x="3037482" y="4114611"/>
          <a:ext cx="893287" cy="769685"/>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997B9-BBA2-44CD-B550-00659F67D175}">
      <dsp:nvSpPr>
        <dsp:cNvPr id="0" name=""/>
        <dsp:cNvSpPr/>
      </dsp:nvSpPr>
      <dsp:spPr>
        <a:xfrm>
          <a:off x="3251166" y="4095557"/>
          <a:ext cx="1940228" cy="1678525"/>
        </a:xfrm>
        <a:prstGeom prst="hexagon">
          <a:avLst>
            <a:gd name="adj" fmla="val 28570"/>
            <a:gd name="vf" fmla="val 115470"/>
          </a:avLst>
        </a:prstGeom>
        <a:solidFill>
          <a:schemeClr val="accent1">
            <a:shade val="50000"/>
            <a:hueOff val="355867"/>
            <a:satOff val="-94699"/>
            <a:lumOff val="605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a:solidFill>
                <a:schemeClr val="tx1"/>
              </a:solidFill>
            </a:rPr>
            <a:t>Support products e.g. decision aids</a:t>
          </a:r>
        </a:p>
      </dsp:txBody>
      <dsp:txXfrm>
        <a:off x="3572703" y="4373724"/>
        <a:ext cx="1297154" cy="1122191"/>
      </dsp:txXfrm>
    </dsp:sp>
    <dsp:sp modelId="{4833750F-987B-4127-9D75-2E7F91D6B4A6}">
      <dsp:nvSpPr>
        <dsp:cNvPr id="0" name=""/>
        <dsp:cNvSpPr/>
      </dsp:nvSpPr>
      <dsp:spPr>
        <a:xfrm>
          <a:off x="1977874" y="2676287"/>
          <a:ext cx="893287" cy="769685"/>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8B656-E525-45A2-9E0B-ACF76370ED9F}">
      <dsp:nvSpPr>
        <dsp:cNvPr id="0" name=""/>
        <dsp:cNvSpPr/>
      </dsp:nvSpPr>
      <dsp:spPr>
        <a:xfrm>
          <a:off x="1463490" y="3063151"/>
          <a:ext cx="1940228" cy="1678525"/>
        </a:xfrm>
        <a:prstGeom prst="hexagon">
          <a:avLst>
            <a:gd name="adj" fmla="val 28570"/>
            <a:gd name="vf" fmla="val 115470"/>
          </a:avLst>
        </a:prstGeom>
        <a:solidFill>
          <a:schemeClr val="accent1">
            <a:shade val="50000"/>
            <a:hueOff val="237245"/>
            <a:satOff val="-63133"/>
            <a:lumOff val="403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a:t>New research and data</a:t>
          </a:r>
        </a:p>
      </dsp:txBody>
      <dsp:txXfrm>
        <a:off x="1785027" y="3341318"/>
        <a:ext cx="1297154" cy="1122191"/>
      </dsp:txXfrm>
    </dsp:sp>
    <dsp:sp modelId="{14283B66-4DFB-46D8-A3A2-45D6DD73D90F}">
      <dsp:nvSpPr>
        <dsp:cNvPr id="0" name=""/>
        <dsp:cNvSpPr/>
      </dsp:nvSpPr>
      <dsp:spPr>
        <a:xfrm>
          <a:off x="1463490" y="1030096"/>
          <a:ext cx="1940228" cy="1678525"/>
        </a:xfrm>
        <a:prstGeom prst="hexagon">
          <a:avLst>
            <a:gd name="adj" fmla="val 28570"/>
            <a:gd name="vf" fmla="val 115470"/>
          </a:avLst>
        </a:prstGeom>
        <a:solidFill>
          <a:schemeClr val="accent1">
            <a:shade val="50000"/>
            <a:hueOff val="118622"/>
            <a:satOff val="-31566"/>
            <a:lumOff val="201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a:t>Updates </a:t>
          </a:r>
        </a:p>
      </dsp:txBody>
      <dsp:txXfrm>
        <a:off x="1785027" y="1308263"/>
        <a:ext cx="1297154" cy="112219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0.76799</cdr:x>
      <cdr:y>0.05958</cdr:y>
    </cdr:from>
    <cdr:to>
      <cdr:x>0.95773</cdr:x>
      <cdr:y>0.5588</cdr:y>
    </cdr:to>
    <cdr:sp macro="" textlink="">
      <cdr:nvSpPr>
        <cdr:cNvPr id="2" name="TextBox 1"/>
        <cdr:cNvSpPr txBox="1"/>
      </cdr:nvSpPr>
      <cdr:spPr>
        <a:xfrm xmlns:a="http://schemas.openxmlformats.org/drawingml/2006/main">
          <a:off x="8764323" y="257818"/>
          <a:ext cx="2165380" cy="2160356"/>
        </a:xfrm>
        <a:prstGeom xmlns:a="http://schemas.openxmlformats.org/drawingml/2006/main" prst="rect">
          <a:avLst/>
        </a:prstGeom>
        <a:solidFill xmlns:a="http://schemas.openxmlformats.org/drawingml/2006/main">
          <a:schemeClr val="accent1">
            <a:lumMod val="20000"/>
            <a:lumOff val="80000"/>
          </a:schemeClr>
        </a:solidFill>
      </cdr:spPr>
      <cdr:txBody>
        <a:bodyPr xmlns:a="http://schemas.openxmlformats.org/drawingml/2006/main" vertOverflow="clip" wrap="square" rtlCol="0"/>
        <a:lstStyle xmlns:a="http://schemas.openxmlformats.org/drawingml/2006/main"/>
        <a:p xmlns:a="http://schemas.openxmlformats.org/drawingml/2006/main">
          <a:r>
            <a:rPr lang="en-GB" sz="2400" dirty="0" smtClean="0">
              <a:latin typeface="Arial" panose="020B0604020202020204" pitchFamily="34" charset="0"/>
              <a:cs typeface="Arial" panose="020B0604020202020204" pitchFamily="34" charset="0"/>
            </a:rPr>
            <a:t>80 technologies notified to MTEP 2010-2014</a:t>
          </a:r>
          <a:endParaRPr lang="en-GB" sz="2400" dirty="0">
            <a:latin typeface="Arial" panose="020B0604020202020204" pitchFamily="34" charset="0"/>
            <a:cs typeface="Arial" panose="020B060402020202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18971" y="0"/>
            <a:ext cx="2921582" cy="495348"/>
          </a:xfrm>
          <a:prstGeom prst="rect">
            <a:avLst/>
          </a:prstGeom>
        </p:spPr>
        <p:txBody>
          <a:bodyPr vert="horz" lIns="91440" tIns="45720" rIns="91440" bIns="45720" rtlCol="0"/>
          <a:lstStyle>
            <a:lvl1pPr algn="r">
              <a:defRPr sz="1200"/>
            </a:lvl1pPr>
          </a:lstStyle>
          <a:p>
            <a:fld id="{8E55F5A1-9290-422B-94DA-4AC1FF3EEE1F}" type="datetimeFigureOut">
              <a:rPr lang="en-GB" smtClean="0"/>
              <a:t>04/02/2019</a:t>
            </a:fld>
            <a:endParaRPr lang="en-GB"/>
          </a:p>
        </p:txBody>
      </p:sp>
      <p:sp>
        <p:nvSpPr>
          <p:cNvPr id="4" name="Footer Placeholder 3"/>
          <p:cNvSpPr>
            <a:spLocks noGrp="1"/>
          </p:cNvSpPr>
          <p:nvPr>
            <p:ph type="ftr" sz="quarter" idx="2"/>
          </p:nvPr>
        </p:nvSpPr>
        <p:spPr>
          <a:xfrm>
            <a:off x="0" y="9377318"/>
            <a:ext cx="2921582" cy="49534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18971" y="9377318"/>
            <a:ext cx="2921582" cy="495347"/>
          </a:xfrm>
          <a:prstGeom prst="rect">
            <a:avLst/>
          </a:prstGeom>
        </p:spPr>
        <p:txBody>
          <a:bodyPr vert="horz" lIns="91440" tIns="45720" rIns="91440" bIns="45720" rtlCol="0" anchor="b"/>
          <a:lstStyle>
            <a:lvl1pPr algn="r">
              <a:defRPr sz="1200"/>
            </a:lvl1pPr>
          </a:lstStyle>
          <a:p>
            <a:fld id="{8E46C676-96EB-49F1-910B-999729AC45DF}" type="slidenum">
              <a:rPr lang="en-GB" smtClean="0"/>
              <a:t>‹#›</a:t>
            </a:fld>
            <a:endParaRPr lang="en-GB"/>
          </a:p>
        </p:txBody>
      </p:sp>
    </p:spTree>
    <p:extLst>
      <p:ext uri="{BB962C8B-B14F-4D97-AF65-F5344CB8AC3E}">
        <p14:creationId xmlns:p14="http://schemas.microsoft.com/office/powerpoint/2010/main" val="1159106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94581" y="4689515"/>
            <a:ext cx="4762514" cy="444269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5"/>
          </p:nvPr>
        </p:nvSpPr>
        <p:spPr>
          <a:xfrm>
            <a:off x="5921102" y="9379031"/>
            <a:ext cx="821012" cy="493633"/>
          </a:xfrm>
          <a:prstGeom prst="rect">
            <a:avLst/>
          </a:prstGeom>
        </p:spPr>
        <p:txBody>
          <a:bodyPr vert="horz" lIns="91440" tIns="45720" rIns="91440" bIns="45720" rtlCol="0" anchor="b"/>
          <a:lstStyle>
            <a:lvl1pPr algn="r">
              <a:defRPr sz="1200">
                <a:latin typeface="Lato" panose="020F0502020204030203" pitchFamily="34" charset="0"/>
                <a:ea typeface="Lato" panose="020F0502020204030203" pitchFamily="34" charset="0"/>
                <a:cs typeface="Lato" panose="020F0502020204030203"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1043056" rtl="0" eaLnBrk="1" latinLnBrk="0" hangingPunct="1">
      <a:spcAft>
        <a:spcPts val="450"/>
      </a:spcAft>
      <a:defRPr sz="12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174625" indent="-174625" algn="l" defTabSz="1043056" rtl="0" eaLnBrk="1" latinLnBrk="0" hangingPunct="1">
      <a:spcAft>
        <a:spcPts val="450"/>
      </a:spcAft>
      <a:buFont typeface="Arial" panose="020B0604020202020204"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447675" indent="-174625" algn="l" defTabSz="1043056" rtl="0" eaLnBrk="1" latinLnBrk="0" hangingPunct="1">
      <a:spcAft>
        <a:spcPts val="450"/>
      </a:spcAft>
      <a:buFont typeface="Arial" panose="020B0604020202020204"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622300" indent="-174625" algn="l" defTabSz="1043056" rtl="0" eaLnBrk="1" latinLnBrk="0" hangingPunct="1">
      <a:spcAft>
        <a:spcPts val="450"/>
      </a:spcAft>
      <a:buFont typeface="Arial" panose="020B0604020202020204"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808038" indent="-185738" algn="l" defTabSz="1043056" rtl="0" eaLnBrk="1" latinLnBrk="0" hangingPunct="1">
      <a:spcAft>
        <a:spcPts val="450"/>
      </a:spcAft>
      <a:buFont typeface="Arial" panose="020B0604020202020204"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607640" algn="l" defTabSz="1043056" rtl="0" eaLnBrk="1" latinLnBrk="0" hangingPunct="1">
      <a:defRPr sz="1400" kern="1200">
        <a:solidFill>
          <a:schemeClr val="tx1"/>
        </a:solidFill>
        <a:latin typeface="+mn-lt"/>
        <a:ea typeface="+mn-ea"/>
        <a:cs typeface="+mn-cs"/>
      </a:defRPr>
    </a:lvl6pPr>
    <a:lvl7pPr marL="3129168" algn="l" defTabSz="1043056" rtl="0" eaLnBrk="1" latinLnBrk="0" hangingPunct="1">
      <a:defRPr sz="1400" kern="1200">
        <a:solidFill>
          <a:schemeClr val="tx1"/>
        </a:solidFill>
        <a:latin typeface="+mn-lt"/>
        <a:ea typeface="+mn-ea"/>
        <a:cs typeface="+mn-cs"/>
      </a:defRPr>
    </a:lvl7pPr>
    <a:lvl8pPr marL="3650696" algn="l" defTabSz="1043056" rtl="0" eaLnBrk="1" latinLnBrk="0" hangingPunct="1">
      <a:defRPr sz="1400" kern="1200">
        <a:solidFill>
          <a:schemeClr val="tx1"/>
        </a:solidFill>
        <a:latin typeface="+mn-lt"/>
        <a:ea typeface="+mn-ea"/>
        <a:cs typeface="+mn-cs"/>
      </a:defRPr>
    </a:lvl8pPr>
    <a:lvl9pPr marL="4172224" algn="l" defTabSz="104305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8620" y="3670196"/>
            <a:ext cx="11796109" cy="702589"/>
          </a:xfrm>
        </p:spPr>
        <p:txBody>
          <a:bodyPr/>
          <a:lstStyle>
            <a:lvl1pPr algn="l">
              <a:lnSpc>
                <a:spcPts val="5600"/>
              </a:lnSpc>
              <a:defRPr sz="4800"/>
            </a:lvl1pPr>
          </a:lstStyle>
          <a:p>
            <a:r>
              <a:rPr lang="en-US" smtClean="0"/>
              <a:t>Click to edit Master title style</a:t>
            </a:r>
            <a:endParaRPr lang="en-GB"/>
          </a:p>
        </p:txBody>
      </p:sp>
      <p:sp>
        <p:nvSpPr>
          <p:cNvPr id="3" name="Subtitle 2"/>
          <p:cNvSpPr>
            <a:spLocks noGrp="1"/>
          </p:cNvSpPr>
          <p:nvPr>
            <p:ph type="subTitle" idx="1"/>
          </p:nvPr>
        </p:nvSpPr>
        <p:spPr>
          <a:xfrm>
            <a:off x="638620" y="4392907"/>
            <a:ext cx="9782061" cy="819150"/>
          </a:xfrm>
        </p:spPr>
        <p:txBody>
          <a:bodyPr/>
          <a:lstStyle>
            <a:lvl1pPr marL="0" indent="0" algn="l">
              <a:lnSpc>
                <a:spcPts val="4600"/>
              </a:lnSpc>
              <a:spcBef>
                <a:spcPts val="0"/>
              </a:spcBef>
              <a:buNone/>
              <a:defRPr sz="3600">
                <a:solidFill>
                  <a:schemeClr val="tx2"/>
                </a:solidFill>
                <a:latin typeface="Lato Light" panose="020F0502020204030203" pitchFamily="34" charset="0"/>
                <a:ea typeface="Lato Light" panose="020F0502020204030203" pitchFamily="34" charset="0"/>
                <a:cs typeface="Lato Light" panose="020F0502020204030203" pitchFamily="34" charset="0"/>
              </a:defRPr>
            </a:lvl1pPr>
            <a:lvl2pPr marL="521528" indent="0" algn="ctr">
              <a:buNone/>
              <a:defRPr>
                <a:solidFill>
                  <a:schemeClr val="tx1">
                    <a:tint val="75000"/>
                  </a:schemeClr>
                </a:solidFill>
              </a:defRPr>
            </a:lvl2pPr>
            <a:lvl3pPr marL="1043056" indent="0" algn="ctr">
              <a:buNone/>
              <a:defRPr>
                <a:solidFill>
                  <a:schemeClr val="tx1">
                    <a:tint val="75000"/>
                  </a:schemeClr>
                </a:solidFill>
              </a:defRPr>
            </a:lvl3pPr>
            <a:lvl4pPr marL="1564584" indent="0" algn="ctr">
              <a:buNone/>
              <a:defRPr>
                <a:solidFill>
                  <a:schemeClr val="tx1">
                    <a:tint val="75000"/>
                  </a:schemeClr>
                </a:solidFill>
              </a:defRPr>
            </a:lvl4pPr>
            <a:lvl5pPr marL="2086112" indent="0" algn="ctr">
              <a:buNone/>
              <a:defRPr>
                <a:solidFill>
                  <a:schemeClr val="tx1">
                    <a:tint val="75000"/>
                  </a:schemeClr>
                </a:solidFill>
              </a:defRPr>
            </a:lvl5pPr>
            <a:lvl6pPr marL="2607640" indent="0" algn="ctr">
              <a:buNone/>
              <a:defRPr>
                <a:solidFill>
                  <a:schemeClr val="tx1">
                    <a:tint val="75000"/>
                  </a:schemeClr>
                </a:solidFill>
              </a:defRPr>
            </a:lvl6pPr>
            <a:lvl7pPr marL="3129168" indent="0" algn="ctr">
              <a:buNone/>
              <a:defRPr>
                <a:solidFill>
                  <a:schemeClr val="tx1">
                    <a:tint val="75000"/>
                  </a:schemeClr>
                </a:solidFill>
              </a:defRPr>
            </a:lvl7pPr>
            <a:lvl8pPr marL="3650696" indent="0" algn="ctr">
              <a:buNone/>
              <a:defRPr>
                <a:solidFill>
                  <a:schemeClr val="tx1">
                    <a:tint val="75000"/>
                  </a:schemeClr>
                </a:solidFill>
              </a:defRPr>
            </a:lvl8pPr>
            <a:lvl9pPr marL="4172224" indent="0" algn="ctr">
              <a:buNone/>
              <a:defRPr>
                <a:solidFill>
                  <a:schemeClr val="tx1">
                    <a:tint val="75000"/>
                  </a:schemeClr>
                </a:solidFill>
              </a:defRPr>
            </a:lvl9pPr>
          </a:lstStyle>
          <a:p>
            <a:r>
              <a:rPr lang="en-US" smtClean="0"/>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237" y="369240"/>
            <a:ext cx="4290319" cy="662084"/>
          </a:xfrm>
          <a:prstGeom prst="rect">
            <a:avLst/>
          </a:prstGeom>
        </p:spPr>
      </p:pic>
      <p:sp>
        <p:nvSpPr>
          <p:cNvPr id="8" name="TextBox 7"/>
          <p:cNvSpPr txBox="1"/>
          <p:nvPr userDrawn="1"/>
        </p:nvSpPr>
        <p:spPr>
          <a:xfrm>
            <a:off x="669448" y="7032883"/>
            <a:ext cx="4791120" cy="215444"/>
          </a:xfrm>
          <a:prstGeom prst="rect">
            <a:avLst/>
          </a:prstGeom>
          <a:noFill/>
        </p:spPr>
        <p:txBody>
          <a:bodyPr wrap="none" lIns="0" tIns="0" rIns="0" bIns="0" rtlCol="0">
            <a:spAutoFit/>
          </a:bodyPr>
          <a:lstStyle/>
          <a:p>
            <a:r>
              <a:rPr lang="en-GB" sz="1400" spc="0" baseline="0" dirty="0" smtClean="0">
                <a:solidFill>
                  <a:schemeClr val="tx2"/>
                </a:solidFill>
              </a:rPr>
              <a:t>© NICE 2019. All rights reserved. Subject to notice of rights. </a:t>
            </a:r>
            <a:endParaRPr lang="en-US" sz="1400" spc="0" baseline="0" dirty="0">
              <a:solidFill>
                <a:schemeClr val="tx2"/>
              </a:solidFill>
            </a:endParaRPr>
          </a:p>
        </p:txBody>
      </p:sp>
      <p:sp>
        <p:nvSpPr>
          <p:cNvPr id="10" name="Text Placeholder 9"/>
          <p:cNvSpPr>
            <a:spLocks noGrp="1"/>
          </p:cNvSpPr>
          <p:nvPr>
            <p:ph type="body" sz="quarter" idx="13"/>
          </p:nvPr>
        </p:nvSpPr>
        <p:spPr>
          <a:xfrm>
            <a:off x="626397" y="2941409"/>
            <a:ext cx="10398644" cy="697044"/>
          </a:xfrm>
        </p:spPr>
        <p:txBody>
          <a:bodyPr/>
          <a:lstStyle>
            <a:lvl1pPr marL="0" indent="0">
              <a:lnSpc>
                <a:spcPts val="5600"/>
              </a:lnSpc>
              <a:defRPr sz="480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smtClean="0"/>
              <a:t>Click to edit Master text styles</a:t>
            </a:r>
          </a:p>
        </p:txBody>
      </p:sp>
    </p:spTree>
    <p:extLst>
      <p:ext uri="{BB962C8B-B14F-4D97-AF65-F5344CB8AC3E}">
        <p14:creationId xmlns:p14="http://schemas.microsoft.com/office/powerpoint/2010/main" val="353327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8621" y="1306800"/>
            <a:ext cx="9425041" cy="1387068"/>
          </a:xfrm>
        </p:spPr>
        <p:txBody>
          <a:bodyPr anchor="t" anchorCtr="0"/>
          <a:lstStyle>
            <a:lvl1pPr>
              <a:defRPr>
                <a:solidFill>
                  <a:schemeClr val="bg1"/>
                </a:solidFill>
              </a:defRPr>
            </a:lvl1p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dirty="0"/>
          </a:p>
        </p:txBody>
      </p:sp>
      <p:sp>
        <p:nvSpPr>
          <p:cNvPr id="6" name="Text Placeholder 5"/>
          <p:cNvSpPr>
            <a:spLocks noGrp="1"/>
          </p:cNvSpPr>
          <p:nvPr>
            <p:ph type="body" sz="quarter" idx="13"/>
          </p:nvPr>
        </p:nvSpPr>
        <p:spPr>
          <a:xfrm>
            <a:off x="638619" y="2992402"/>
            <a:ext cx="4920857" cy="3225519"/>
          </a:xfrm>
        </p:spPr>
        <p:txBody>
          <a:bodyPr/>
          <a:lstStyle>
            <a:lvl1pPr marL="269875" indent="-265113">
              <a:lnSpc>
                <a:spcPts val="2400"/>
              </a:lnSpc>
              <a:spcBef>
                <a:spcPts val="850"/>
              </a:spcBef>
              <a:buFont typeface="+mj-lt"/>
              <a:buAutoNum type="arabicPeriod"/>
              <a:defRPr sz="2000">
                <a:solidFill>
                  <a:schemeClr val="tx2"/>
                </a:solidFill>
              </a:defRPr>
            </a:lvl1pPr>
            <a:lvl2pPr>
              <a:lnSpc>
                <a:spcPts val="2400"/>
              </a:lnSpc>
              <a:spcBef>
                <a:spcPts val="850"/>
              </a:spcBef>
              <a:defRPr sz="2000">
                <a:solidFill>
                  <a:schemeClr val="bg1"/>
                </a:solidFill>
              </a:defRPr>
            </a:lvl2pPr>
            <a:lvl3pPr>
              <a:lnSpc>
                <a:spcPts val="2400"/>
              </a:lnSpc>
              <a:spcBef>
                <a:spcPts val="850"/>
              </a:spcBef>
              <a:defRPr sz="2000">
                <a:solidFill>
                  <a:schemeClr val="bg1"/>
                </a:solidFill>
              </a:defRPr>
            </a:lvl3pPr>
            <a:lvl4pPr>
              <a:lnSpc>
                <a:spcPts val="2400"/>
              </a:lnSpc>
              <a:spcBef>
                <a:spcPts val="850"/>
              </a:spcBef>
              <a:defRPr sz="2000">
                <a:solidFill>
                  <a:schemeClr val="bg1"/>
                </a:solidFill>
              </a:defRPr>
            </a:lvl4pPr>
            <a:lvl5pPr>
              <a:lnSpc>
                <a:spcPts val="2400"/>
              </a:lnSpc>
              <a:spcBef>
                <a:spcPts val="850"/>
              </a:spcBef>
              <a:defRPr sz="20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97412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eb Screensho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dirty="0"/>
          </a:p>
        </p:txBody>
      </p:sp>
      <p:sp>
        <p:nvSpPr>
          <p:cNvPr id="3" name="Text Placeholder 2"/>
          <p:cNvSpPr>
            <a:spLocks noGrp="1"/>
          </p:cNvSpPr>
          <p:nvPr>
            <p:ph type="body" sz="quarter" idx="13"/>
          </p:nvPr>
        </p:nvSpPr>
        <p:spPr>
          <a:xfrm>
            <a:off x="638620" y="2247365"/>
            <a:ext cx="3959444" cy="2045669"/>
          </a:xfrm>
        </p:spPr>
        <p:txBody>
          <a:bodyPr anchor="b" anchorCtr="0"/>
          <a:lstStyle>
            <a:lvl1pPr>
              <a:lnSpc>
                <a:spcPts val="4200"/>
              </a:lnSpc>
              <a:spcBef>
                <a:spcPts val="0"/>
              </a:spcBef>
              <a:defRPr sz="3600">
                <a:solidFill>
                  <a:schemeClr val="bg1"/>
                </a:solidFill>
                <a:latin typeface="+mj-lt"/>
              </a:defRPr>
            </a:lvl1pPr>
          </a:lstStyle>
          <a:p>
            <a:pPr lvl="0"/>
            <a:r>
              <a:rPr lang="en-US" smtClean="0"/>
              <a:t>Click to edit Master text styles</a:t>
            </a:r>
          </a:p>
        </p:txBody>
      </p:sp>
      <p:sp>
        <p:nvSpPr>
          <p:cNvPr id="8" name="Text Placeholder 7"/>
          <p:cNvSpPr>
            <a:spLocks noGrp="1"/>
          </p:cNvSpPr>
          <p:nvPr>
            <p:ph type="body" sz="quarter" idx="14"/>
          </p:nvPr>
        </p:nvSpPr>
        <p:spPr>
          <a:xfrm>
            <a:off x="638620" y="4664478"/>
            <a:ext cx="4610836" cy="465461"/>
          </a:xfrm>
        </p:spPr>
        <p:txBody>
          <a:bodyPr/>
          <a:lstStyle>
            <a:lvl1pPr>
              <a:lnSpc>
                <a:spcPts val="2400"/>
              </a:lnSpc>
              <a:spcBef>
                <a:spcPts val="0"/>
              </a:spcBef>
              <a:defRPr sz="2000"/>
            </a:lvl1pPr>
          </a:lstStyle>
          <a:p>
            <a:pPr lvl="0"/>
            <a:r>
              <a:rPr lang="en-US" smtClean="0"/>
              <a:t>Click to edit Master text styles</a:t>
            </a:r>
          </a:p>
        </p:txBody>
      </p:sp>
    </p:spTree>
    <p:extLst>
      <p:ext uri="{BB962C8B-B14F-4D97-AF65-F5344CB8AC3E}">
        <p14:creationId xmlns:p14="http://schemas.microsoft.com/office/powerpoint/2010/main" val="186255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 with Statement">
    <p:bg>
      <p:bgPr>
        <a:solidFill>
          <a:schemeClr val="accent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dirty="0"/>
          </a:p>
        </p:txBody>
      </p:sp>
      <p:sp>
        <p:nvSpPr>
          <p:cNvPr id="3" name="Text Placeholder 2"/>
          <p:cNvSpPr>
            <a:spLocks noGrp="1"/>
          </p:cNvSpPr>
          <p:nvPr>
            <p:ph type="body" sz="quarter" idx="13"/>
          </p:nvPr>
        </p:nvSpPr>
        <p:spPr>
          <a:xfrm>
            <a:off x="5805063" y="2144219"/>
            <a:ext cx="5407429" cy="2817526"/>
          </a:xfrm>
        </p:spPr>
        <p:txBody>
          <a:bodyPr/>
          <a:lstStyle>
            <a:lvl1pPr>
              <a:lnSpc>
                <a:spcPts val="4200"/>
              </a:lnSpc>
              <a:defRPr sz="3600">
                <a:latin typeface="+mj-lt"/>
              </a:defRPr>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830" y="2181528"/>
            <a:ext cx="3375751" cy="1969012"/>
          </a:xfrm>
          <a:prstGeom prst="rect">
            <a:avLst/>
          </a:prstGeom>
        </p:spPr>
      </p:pic>
    </p:spTree>
    <p:extLst>
      <p:ext uri="{BB962C8B-B14F-4D97-AF65-F5344CB8AC3E}">
        <p14:creationId xmlns:p14="http://schemas.microsoft.com/office/powerpoint/2010/main" val="1542474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with Quote">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dirty="0"/>
          </a:p>
        </p:txBody>
      </p:sp>
      <p:sp>
        <p:nvSpPr>
          <p:cNvPr id="7" name="Text Placeholder 6"/>
          <p:cNvSpPr>
            <a:spLocks noGrp="1"/>
          </p:cNvSpPr>
          <p:nvPr>
            <p:ph type="body" sz="quarter" idx="14"/>
          </p:nvPr>
        </p:nvSpPr>
        <p:spPr>
          <a:xfrm>
            <a:off x="7707508" y="1288869"/>
            <a:ext cx="4917374" cy="3178175"/>
          </a:xfrm>
        </p:spPr>
        <p:txBody>
          <a:bodyPr/>
          <a:lstStyle>
            <a:lvl1pPr marL="209550" indent="-208800">
              <a:lnSpc>
                <a:spcPts val="4200"/>
              </a:lnSpc>
              <a:spcBef>
                <a:spcPts val="0"/>
              </a:spcBef>
              <a:spcAft>
                <a:spcPts val="0"/>
              </a:spcAft>
              <a:defRPr sz="3600">
                <a:solidFill>
                  <a:schemeClr val="bg1"/>
                </a:solidFill>
                <a:latin typeface="+mj-lt"/>
              </a:defRPr>
            </a:lvl1pPr>
            <a:lvl2pPr marL="208800" indent="0">
              <a:lnSpc>
                <a:spcPts val="2400"/>
              </a:lnSpc>
              <a:spcBef>
                <a:spcPts val="1417"/>
              </a:spcBef>
              <a:buNone/>
              <a:defRPr sz="2000">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00220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dirty="0"/>
          </a:p>
        </p:txBody>
      </p:sp>
    </p:spTree>
    <p:extLst>
      <p:ext uri="{BB962C8B-B14F-4D97-AF65-F5344CB8AC3E}">
        <p14:creationId xmlns:p14="http://schemas.microsoft.com/office/powerpoint/2010/main" val="425344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dirty="0"/>
          </a:p>
        </p:txBody>
      </p:sp>
      <p:sp>
        <p:nvSpPr>
          <p:cNvPr id="5" name="Text Placeholder 4"/>
          <p:cNvSpPr>
            <a:spLocks noGrp="1"/>
          </p:cNvSpPr>
          <p:nvPr>
            <p:ph type="body" sz="quarter" idx="13"/>
          </p:nvPr>
        </p:nvSpPr>
        <p:spPr>
          <a:xfrm>
            <a:off x="638620" y="2893102"/>
            <a:ext cx="11289604" cy="1469036"/>
          </a:xfrm>
        </p:spPr>
        <p:txBody>
          <a:bodyPr anchor="b" anchorCtr="0"/>
          <a:lstStyle>
            <a:lvl1pPr>
              <a:lnSpc>
                <a:spcPts val="5600"/>
              </a:lnSpc>
              <a:spcBef>
                <a:spcPts val="0"/>
              </a:spcBef>
              <a:defRPr sz="4800" b="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6" name="Text Placeholder 5"/>
          <p:cNvSpPr>
            <a:spLocks noGrp="1"/>
          </p:cNvSpPr>
          <p:nvPr>
            <p:ph type="body" sz="quarter" idx="14"/>
          </p:nvPr>
        </p:nvSpPr>
        <p:spPr>
          <a:xfrm>
            <a:off x="638620" y="4359982"/>
            <a:ext cx="11327652" cy="689677"/>
          </a:xfrm>
        </p:spPr>
        <p:txBody>
          <a:bodyPr/>
          <a:lstStyle>
            <a:lvl1pPr>
              <a:lnSpc>
                <a:spcPts val="4600"/>
              </a:lnSpc>
              <a:spcBef>
                <a:spcPts val="0"/>
              </a:spcBef>
              <a:defRPr sz="3600">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smtClean="0"/>
              <a:t>Click to edit Master text styles</a:t>
            </a:r>
          </a:p>
        </p:txBody>
      </p:sp>
    </p:spTree>
    <p:extLst>
      <p:ext uri="{BB962C8B-B14F-4D97-AF65-F5344CB8AC3E}">
        <p14:creationId xmlns:p14="http://schemas.microsoft.com/office/powerpoint/2010/main" val="3452789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Statement or Quote">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dirty="0"/>
          </a:p>
        </p:txBody>
      </p:sp>
      <p:sp>
        <p:nvSpPr>
          <p:cNvPr id="5" name="Text Placeholder 4"/>
          <p:cNvSpPr>
            <a:spLocks noGrp="1"/>
          </p:cNvSpPr>
          <p:nvPr>
            <p:ph type="body" sz="quarter" idx="13"/>
          </p:nvPr>
        </p:nvSpPr>
        <p:spPr>
          <a:xfrm>
            <a:off x="638620" y="1295400"/>
            <a:ext cx="9722989" cy="4946650"/>
          </a:xfrm>
        </p:spPr>
        <p:txBody>
          <a:bodyPr/>
          <a:lstStyle>
            <a:lvl1pPr>
              <a:lnSpc>
                <a:spcPts val="4200"/>
              </a:lnSpc>
              <a:spcBef>
                <a:spcPts val="1134"/>
              </a:spcBef>
              <a:defRPr sz="3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4473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Heading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marL="23760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dirty="0"/>
          </a:p>
        </p:txBody>
      </p:sp>
    </p:spTree>
    <p:extLst>
      <p:ext uri="{BB962C8B-B14F-4D97-AF65-F5344CB8AC3E}">
        <p14:creationId xmlns:p14="http://schemas.microsoft.com/office/powerpoint/2010/main" val="4121083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Heading and 2 Column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92595" y="1306801"/>
            <a:ext cx="9048446" cy="1106189"/>
          </a:xfrm>
        </p:spPr>
        <p:txBody>
          <a:bodyPr anchor="t" anchorCtr="0"/>
          <a:lstStyle/>
          <a:p>
            <a:r>
              <a:rPr lang="en-US" smtClean="0"/>
              <a:t>Click to edit Master title style</a:t>
            </a:r>
            <a:endParaRPr lang="en-GB"/>
          </a:p>
        </p:txBody>
      </p:sp>
      <p:sp>
        <p:nvSpPr>
          <p:cNvPr id="3" name="Content Placeholder 2"/>
          <p:cNvSpPr>
            <a:spLocks noGrp="1"/>
          </p:cNvSpPr>
          <p:nvPr>
            <p:ph idx="1"/>
          </p:nvPr>
        </p:nvSpPr>
        <p:spPr>
          <a:xfrm>
            <a:off x="1396430" y="2701824"/>
            <a:ext cx="10835138" cy="3756127"/>
          </a:xfrm>
        </p:spPr>
        <p:txBody>
          <a:bodyPr numCol="2" spcCol="162000"/>
          <a:lstStyle>
            <a:lvl1pPr marL="237600">
              <a:lnSpc>
                <a:spcPts val="2400"/>
              </a:lnSpc>
              <a:spcBef>
                <a:spcPts val="850"/>
              </a:spcBef>
              <a:defRPr sz="2000">
                <a:solidFill>
                  <a:schemeClr val="bg1"/>
                </a:solidFill>
                <a:latin typeface="+mj-lt"/>
              </a:defRPr>
            </a:lvl1pPr>
            <a:lvl2pPr>
              <a:lnSpc>
                <a:spcPts val="2400"/>
              </a:lnSpc>
              <a:spcBef>
                <a:spcPts val="567"/>
              </a:spcBef>
              <a:defRPr sz="2000">
                <a:solidFill>
                  <a:schemeClr val="tx2"/>
                </a:solidFill>
              </a:defRPr>
            </a:lvl2pPr>
            <a:lvl3pPr>
              <a:lnSpc>
                <a:spcPts val="2400"/>
              </a:lnSpc>
              <a:defRPr sz="2000">
                <a:solidFill>
                  <a:schemeClr val="bg1"/>
                </a:solidFill>
              </a:defRPr>
            </a:lvl3pPr>
            <a:lvl4pPr>
              <a:lnSpc>
                <a:spcPts val="2400"/>
              </a:lnSpc>
              <a:defRPr sz="2000">
                <a:solidFill>
                  <a:schemeClr val="bg1"/>
                </a:solidFill>
              </a:defRPr>
            </a:lvl4pPr>
            <a:lvl5pPr>
              <a:lnSpc>
                <a:spcPts val="2400"/>
              </a:lnSpc>
              <a:defRPr sz="2000">
                <a:solidFill>
                  <a:schemeClr val="bg1"/>
                </a:solidFill>
              </a:defRPr>
            </a:lvl5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p:txBody>
          <a:bodyPr/>
          <a:lstStyle/>
          <a:p>
            <a:fld id="{DDBE135E-2566-4748-853C-8A3B78F0FB00}" type="slidenum">
              <a:rPr lang="en-GB" smtClean="0"/>
              <a:t>‹#›</a:t>
            </a:fld>
            <a:endParaRPr lang="en-GB" dirty="0"/>
          </a:p>
        </p:txBody>
      </p:sp>
    </p:spTree>
    <p:extLst>
      <p:ext uri="{BB962C8B-B14F-4D97-AF65-F5344CB8AC3E}">
        <p14:creationId xmlns:p14="http://schemas.microsoft.com/office/powerpoint/2010/main" val="3545709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v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8621" y="453699"/>
            <a:ext cx="9048446" cy="1303664"/>
          </a:xfrm>
        </p:spPr>
        <p:txBody>
          <a:bodyPr anchor="t" anchorCtr="0"/>
          <a:lstStyle>
            <a:lvl1pPr>
              <a:defRPr>
                <a:solidFill>
                  <a:schemeClr val="bg1"/>
                </a:solidFill>
              </a:defRPr>
            </a:lvl1p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v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8621" y="1306800"/>
            <a:ext cx="5319704" cy="1786920"/>
          </a:xfrm>
        </p:spPr>
        <p:txBody>
          <a:bodyPr anchor="t" anchorCtr="0"/>
          <a:lstStyle>
            <a:lvl1pPr>
              <a:defRPr>
                <a:solidFill>
                  <a:schemeClr val="bg1"/>
                </a:solidFill>
              </a:defRPr>
            </a:lvl1p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dirty="0"/>
          </a:p>
        </p:txBody>
      </p:sp>
    </p:spTree>
    <p:extLst>
      <p:ext uri="{BB962C8B-B14F-4D97-AF65-F5344CB8AC3E}">
        <p14:creationId xmlns:p14="http://schemas.microsoft.com/office/powerpoint/2010/main" val="2327248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Info Graphic and Cop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8621" y="1307130"/>
            <a:ext cx="4917374" cy="2217120"/>
          </a:xfrm>
        </p:spPr>
        <p:txBody>
          <a:bodyPr anchor="t" anchorCtr="0"/>
          <a:lstStyle>
            <a:lvl1pPr>
              <a:defRPr>
                <a:solidFill>
                  <a:schemeClr val="bg1"/>
                </a:solidFill>
              </a:defRPr>
            </a:lvl1p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dirty="0"/>
          </a:p>
        </p:txBody>
      </p:sp>
      <p:sp>
        <p:nvSpPr>
          <p:cNvPr id="6" name="Text Placeholder 5"/>
          <p:cNvSpPr>
            <a:spLocks noGrp="1"/>
          </p:cNvSpPr>
          <p:nvPr>
            <p:ph type="body" sz="quarter" idx="13"/>
          </p:nvPr>
        </p:nvSpPr>
        <p:spPr>
          <a:xfrm>
            <a:off x="638620" y="3781426"/>
            <a:ext cx="5563976" cy="2981325"/>
          </a:xfrm>
        </p:spPr>
        <p:txBody>
          <a:bodyPr/>
          <a:lstStyle>
            <a:lvl1pPr>
              <a:lnSpc>
                <a:spcPts val="2400"/>
              </a:lnSpc>
              <a:spcBef>
                <a:spcPts val="0"/>
              </a:spcBef>
              <a:defRPr sz="2000">
                <a:solidFill>
                  <a:schemeClr val="bg1"/>
                </a:solidFill>
                <a:latin typeface="+mj-lt"/>
              </a:defRPr>
            </a:lvl1pPr>
            <a:lvl2pPr marL="0" indent="0">
              <a:lnSpc>
                <a:spcPts val="1700"/>
              </a:lnSpc>
              <a:spcBef>
                <a:spcPts val="850"/>
              </a:spcBef>
              <a:buNone/>
              <a:defRPr sz="14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2842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v2 with Cop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93914" y="1306800"/>
            <a:ext cx="9425041" cy="1387068"/>
          </a:xfrm>
        </p:spPr>
        <p:txBody>
          <a:bodyPr anchor="t" anchorCtr="0"/>
          <a:lstStyle>
            <a:lvl1pPr>
              <a:defRPr>
                <a:solidFill>
                  <a:schemeClr val="bg1"/>
                </a:solidFill>
              </a:defRPr>
            </a:lvl1p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dirty="0"/>
          </a:p>
        </p:txBody>
      </p:sp>
      <p:sp>
        <p:nvSpPr>
          <p:cNvPr id="6" name="Text Placeholder 5"/>
          <p:cNvSpPr>
            <a:spLocks noGrp="1"/>
          </p:cNvSpPr>
          <p:nvPr>
            <p:ph type="body" sz="quarter" idx="13"/>
          </p:nvPr>
        </p:nvSpPr>
        <p:spPr>
          <a:xfrm>
            <a:off x="8496549" y="2992402"/>
            <a:ext cx="3735019" cy="3402221"/>
          </a:xfrm>
        </p:spPr>
        <p:txBody>
          <a:bodyPr/>
          <a:lstStyle>
            <a:lvl1pPr marL="269875" indent="-265113">
              <a:lnSpc>
                <a:spcPts val="2400"/>
              </a:lnSpc>
              <a:spcBef>
                <a:spcPts val="850"/>
              </a:spcBef>
              <a:buFont typeface="+mj-lt"/>
              <a:buAutoNum type="arabicPeriod"/>
              <a:defRPr sz="2000">
                <a:solidFill>
                  <a:schemeClr val="tx2"/>
                </a:solidFill>
              </a:defRPr>
            </a:lvl1pPr>
            <a:lvl2pPr>
              <a:lnSpc>
                <a:spcPts val="2400"/>
              </a:lnSpc>
              <a:spcBef>
                <a:spcPts val="850"/>
              </a:spcBef>
              <a:defRPr sz="2000">
                <a:solidFill>
                  <a:schemeClr val="bg1"/>
                </a:solidFill>
              </a:defRPr>
            </a:lvl2pPr>
            <a:lvl3pPr>
              <a:lnSpc>
                <a:spcPts val="2400"/>
              </a:lnSpc>
              <a:spcBef>
                <a:spcPts val="850"/>
              </a:spcBef>
              <a:defRPr sz="2000">
                <a:solidFill>
                  <a:schemeClr val="bg1"/>
                </a:solidFill>
              </a:defRPr>
            </a:lvl3pPr>
            <a:lvl4pPr>
              <a:lnSpc>
                <a:spcPts val="2400"/>
              </a:lnSpc>
              <a:spcBef>
                <a:spcPts val="850"/>
              </a:spcBef>
              <a:defRPr sz="2000">
                <a:solidFill>
                  <a:schemeClr val="bg1"/>
                </a:solidFill>
              </a:defRPr>
            </a:lvl4pPr>
            <a:lvl5pPr>
              <a:lnSpc>
                <a:spcPts val="2400"/>
              </a:lnSpc>
              <a:spcBef>
                <a:spcPts val="850"/>
              </a:spcBef>
              <a:defRPr sz="20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48892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92595" y="1306800"/>
            <a:ext cx="9048446" cy="1101426"/>
          </a:xfrm>
          <a:prstGeom prst="rect">
            <a:avLst/>
          </a:prstGeom>
        </p:spPr>
        <p:txBody>
          <a:bodyPr vert="horz" lIns="0" tIns="0" rIns="0" bIns="0" rtlCol="0" anchor="t" anchorCtr="0">
            <a:noAutofit/>
          </a:bodyPr>
          <a:lstStyle/>
          <a:p>
            <a:r>
              <a:rPr lang="en-US" smtClean="0"/>
              <a:t>Click to edit Master title style</a:t>
            </a:r>
            <a:endParaRPr lang="en-GB"/>
          </a:p>
        </p:txBody>
      </p:sp>
      <p:sp>
        <p:nvSpPr>
          <p:cNvPr id="3" name="Text Placeholder 2"/>
          <p:cNvSpPr>
            <a:spLocks noGrp="1"/>
          </p:cNvSpPr>
          <p:nvPr>
            <p:ph type="body" idx="1"/>
          </p:nvPr>
        </p:nvSpPr>
        <p:spPr>
          <a:xfrm>
            <a:off x="1396431" y="2996928"/>
            <a:ext cx="9344359" cy="2756173"/>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Slide Number Placeholder 5"/>
          <p:cNvSpPr>
            <a:spLocks noGrp="1"/>
          </p:cNvSpPr>
          <p:nvPr>
            <p:ph type="sldNum" sz="quarter" idx="4"/>
          </p:nvPr>
        </p:nvSpPr>
        <p:spPr>
          <a:xfrm>
            <a:off x="12165710" y="6930282"/>
            <a:ext cx="629041" cy="333663"/>
          </a:xfrm>
          <a:prstGeom prst="rect">
            <a:avLst/>
          </a:prstGeom>
        </p:spPr>
        <p:txBody>
          <a:bodyPr vert="horz" lIns="0" tIns="0" rIns="0" bIns="0" rtlCol="0" anchor="b" anchorCtr="0"/>
          <a:lstStyle>
            <a:lvl1pPr algn="r">
              <a:defRPr sz="1400" b="1">
                <a:solidFill>
                  <a:schemeClr val="bg1"/>
                </a:solidFill>
                <a:latin typeface="+mn-lt"/>
              </a:defRPr>
            </a:lvl1pPr>
          </a:lstStyle>
          <a:p>
            <a:fld id="{DDBE135E-2566-4748-853C-8A3B78F0FB00}" type="slidenum">
              <a:rPr lang="en-GB" smtClean="0"/>
              <a:pPr/>
              <a:t>‹#›</a:t>
            </a:fld>
            <a:endParaRPr lang="en-GB" dirty="0"/>
          </a:p>
        </p:txBody>
      </p:sp>
      <p:grpSp>
        <p:nvGrpSpPr>
          <p:cNvPr id="7" name="Group 6"/>
          <p:cNvGrpSpPr>
            <a:grpSpLocks noChangeAspect="1"/>
          </p:cNvGrpSpPr>
          <p:nvPr userDrawn="1"/>
        </p:nvGrpSpPr>
        <p:grpSpPr>
          <a:xfrm>
            <a:off x="674322" y="6987601"/>
            <a:ext cx="837246" cy="229563"/>
            <a:chOff x="1662113" y="6983413"/>
            <a:chExt cx="792162" cy="273050"/>
          </a:xfrm>
        </p:grpSpPr>
        <p:sp>
          <p:nvSpPr>
            <p:cNvPr id="10" name="Freeform 5"/>
            <p:cNvSpPr>
              <a:spLocks/>
            </p:cNvSpPr>
            <p:nvPr userDrawn="1"/>
          </p:nvSpPr>
          <p:spPr bwMode="auto">
            <a:xfrm>
              <a:off x="1662113" y="6991350"/>
              <a:ext cx="225425" cy="261938"/>
            </a:xfrm>
            <a:custGeom>
              <a:avLst/>
              <a:gdLst>
                <a:gd name="T0" fmla="*/ 15 w 59"/>
                <a:gd name="T1" fmla="*/ 27 h 67"/>
                <a:gd name="T2" fmla="*/ 15 w 59"/>
                <a:gd name="T3" fmla="*/ 28 h 67"/>
                <a:gd name="T4" fmla="*/ 15 w 59"/>
                <a:gd name="T5" fmla="*/ 63 h 67"/>
                <a:gd name="T6" fmla="*/ 11 w 59"/>
                <a:gd name="T7" fmla="*/ 67 h 67"/>
                <a:gd name="T8" fmla="*/ 3 w 59"/>
                <a:gd name="T9" fmla="*/ 66 h 67"/>
                <a:gd name="T10" fmla="*/ 0 w 59"/>
                <a:gd name="T11" fmla="*/ 64 h 67"/>
                <a:gd name="T12" fmla="*/ 0 w 59"/>
                <a:gd name="T13" fmla="*/ 5 h 67"/>
                <a:gd name="T14" fmla="*/ 5 w 59"/>
                <a:gd name="T15" fmla="*/ 0 h 67"/>
                <a:gd name="T16" fmla="*/ 11 w 59"/>
                <a:gd name="T17" fmla="*/ 0 h 67"/>
                <a:gd name="T18" fmla="*/ 15 w 59"/>
                <a:gd name="T19" fmla="*/ 2 h 67"/>
                <a:gd name="T20" fmla="*/ 42 w 59"/>
                <a:gd name="T21" fmla="*/ 39 h 67"/>
                <a:gd name="T22" fmla="*/ 44 w 59"/>
                <a:gd name="T23" fmla="*/ 40 h 67"/>
                <a:gd name="T24" fmla="*/ 44 w 59"/>
                <a:gd name="T25" fmla="*/ 40 h 67"/>
                <a:gd name="T26" fmla="*/ 44 w 59"/>
                <a:gd name="T27" fmla="*/ 39 h 67"/>
                <a:gd name="T28" fmla="*/ 44 w 59"/>
                <a:gd name="T29" fmla="*/ 4 h 67"/>
                <a:gd name="T30" fmla="*/ 48 w 59"/>
                <a:gd name="T31" fmla="*/ 0 h 67"/>
                <a:gd name="T32" fmla="*/ 56 w 59"/>
                <a:gd name="T33" fmla="*/ 0 h 67"/>
                <a:gd name="T34" fmla="*/ 59 w 59"/>
                <a:gd name="T35" fmla="*/ 3 h 67"/>
                <a:gd name="T36" fmla="*/ 59 w 59"/>
                <a:gd name="T37" fmla="*/ 64 h 67"/>
                <a:gd name="T38" fmla="*/ 56 w 59"/>
                <a:gd name="T39" fmla="*/ 67 h 67"/>
                <a:gd name="T40" fmla="*/ 48 w 59"/>
                <a:gd name="T41" fmla="*/ 67 h 67"/>
                <a:gd name="T42" fmla="*/ 43 w 59"/>
                <a:gd name="T43" fmla="*/ 64 h 67"/>
                <a:gd name="T44" fmla="*/ 16 w 59"/>
                <a:gd name="T45" fmla="*/ 28 h 67"/>
                <a:gd name="T46" fmla="*/ 15 w 59"/>
                <a:gd name="T47" fmla="*/ 27 h 67"/>
                <a:gd name="T48" fmla="*/ 15 w 59"/>
                <a:gd name="T49" fmla="*/ 2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67">
                  <a:moveTo>
                    <a:pt x="15" y="27"/>
                  </a:moveTo>
                  <a:cubicBezTo>
                    <a:pt x="15" y="28"/>
                    <a:pt x="15" y="28"/>
                    <a:pt x="15" y="28"/>
                  </a:cubicBezTo>
                  <a:cubicBezTo>
                    <a:pt x="15" y="40"/>
                    <a:pt x="15" y="51"/>
                    <a:pt x="15" y="63"/>
                  </a:cubicBezTo>
                  <a:cubicBezTo>
                    <a:pt x="15" y="66"/>
                    <a:pt x="14" y="67"/>
                    <a:pt x="11" y="67"/>
                  </a:cubicBezTo>
                  <a:cubicBezTo>
                    <a:pt x="9" y="67"/>
                    <a:pt x="6" y="67"/>
                    <a:pt x="3" y="66"/>
                  </a:cubicBezTo>
                  <a:cubicBezTo>
                    <a:pt x="1" y="66"/>
                    <a:pt x="0" y="66"/>
                    <a:pt x="0" y="64"/>
                  </a:cubicBezTo>
                  <a:cubicBezTo>
                    <a:pt x="0" y="63"/>
                    <a:pt x="0" y="24"/>
                    <a:pt x="0" y="5"/>
                  </a:cubicBezTo>
                  <a:cubicBezTo>
                    <a:pt x="0" y="1"/>
                    <a:pt x="0" y="0"/>
                    <a:pt x="5" y="0"/>
                  </a:cubicBezTo>
                  <a:cubicBezTo>
                    <a:pt x="7" y="0"/>
                    <a:pt x="9" y="0"/>
                    <a:pt x="11" y="0"/>
                  </a:cubicBezTo>
                  <a:cubicBezTo>
                    <a:pt x="13" y="0"/>
                    <a:pt x="14" y="1"/>
                    <a:pt x="15" y="2"/>
                  </a:cubicBezTo>
                  <a:cubicBezTo>
                    <a:pt x="24" y="15"/>
                    <a:pt x="33" y="27"/>
                    <a:pt x="42" y="39"/>
                  </a:cubicBezTo>
                  <a:cubicBezTo>
                    <a:pt x="43" y="40"/>
                    <a:pt x="43" y="40"/>
                    <a:pt x="44" y="40"/>
                  </a:cubicBezTo>
                  <a:cubicBezTo>
                    <a:pt x="44" y="40"/>
                    <a:pt x="44" y="40"/>
                    <a:pt x="44" y="40"/>
                  </a:cubicBezTo>
                  <a:cubicBezTo>
                    <a:pt x="44" y="39"/>
                    <a:pt x="44" y="39"/>
                    <a:pt x="44" y="39"/>
                  </a:cubicBezTo>
                  <a:cubicBezTo>
                    <a:pt x="44" y="27"/>
                    <a:pt x="44" y="16"/>
                    <a:pt x="44" y="4"/>
                  </a:cubicBezTo>
                  <a:cubicBezTo>
                    <a:pt x="44" y="1"/>
                    <a:pt x="44" y="0"/>
                    <a:pt x="48" y="0"/>
                  </a:cubicBezTo>
                  <a:cubicBezTo>
                    <a:pt x="50" y="0"/>
                    <a:pt x="53" y="0"/>
                    <a:pt x="56" y="0"/>
                  </a:cubicBezTo>
                  <a:cubicBezTo>
                    <a:pt x="58" y="0"/>
                    <a:pt x="59" y="1"/>
                    <a:pt x="59" y="3"/>
                  </a:cubicBezTo>
                  <a:cubicBezTo>
                    <a:pt x="59" y="23"/>
                    <a:pt x="59" y="43"/>
                    <a:pt x="59" y="64"/>
                  </a:cubicBezTo>
                  <a:cubicBezTo>
                    <a:pt x="59" y="66"/>
                    <a:pt x="58" y="66"/>
                    <a:pt x="56" y="67"/>
                  </a:cubicBezTo>
                  <a:cubicBezTo>
                    <a:pt x="53" y="67"/>
                    <a:pt x="51" y="66"/>
                    <a:pt x="48" y="67"/>
                  </a:cubicBezTo>
                  <a:cubicBezTo>
                    <a:pt x="46" y="67"/>
                    <a:pt x="45" y="66"/>
                    <a:pt x="43" y="64"/>
                  </a:cubicBezTo>
                  <a:cubicBezTo>
                    <a:pt x="34" y="52"/>
                    <a:pt x="25" y="40"/>
                    <a:pt x="16" y="28"/>
                  </a:cubicBezTo>
                  <a:cubicBezTo>
                    <a:pt x="16" y="27"/>
                    <a:pt x="16" y="27"/>
                    <a:pt x="15" y="27"/>
                  </a:cubicBezTo>
                  <a:cubicBezTo>
                    <a:pt x="15" y="27"/>
                    <a:pt x="15" y="27"/>
                    <a:pt x="15" y="2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100">
                <a:solidFill>
                  <a:schemeClr val="bg1"/>
                </a:solidFill>
              </a:endParaRPr>
            </a:p>
          </p:txBody>
        </p:sp>
        <p:sp>
          <p:nvSpPr>
            <p:cNvPr id="11" name="Freeform 6"/>
            <p:cNvSpPr>
              <a:spLocks/>
            </p:cNvSpPr>
            <p:nvPr userDrawn="1"/>
          </p:nvSpPr>
          <p:spPr bwMode="auto">
            <a:xfrm>
              <a:off x="2290763" y="6991350"/>
              <a:ext cx="163512" cy="258763"/>
            </a:xfrm>
            <a:custGeom>
              <a:avLst/>
              <a:gdLst>
                <a:gd name="T0" fmla="*/ 15 w 43"/>
                <a:gd name="T1" fmla="*/ 12 h 66"/>
                <a:gd name="T2" fmla="*/ 15 w 43"/>
                <a:gd name="T3" fmla="*/ 27 h 66"/>
                <a:gd name="T4" fmla="*/ 17 w 43"/>
                <a:gd name="T5" fmla="*/ 27 h 66"/>
                <a:gd name="T6" fmla="*/ 36 w 43"/>
                <a:gd name="T7" fmla="*/ 27 h 66"/>
                <a:gd name="T8" fmla="*/ 38 w 43"/>
                <a:gd name="T9" fmla="*/ 27 h 66"/>
                <a:gd name="T10" fmla="*/ 40 w 43"/>
                <a:gd name="T11" fmla="*/ 29 h 66"/>
                <a:gd name="T12" fmla="*/ 40 w 43"/>
                <a:gd name="T13" fmla="*/ 36 h 66"/>
                <a:gd name="T14" fmla="*/ 37 w 43"/>
                <a:gd name="T15" fmla="*/ 39 h 66"/>
                <a:gd name="T16" fmla="*/ 17 w 43"/>
                <a:gd name="T17" fmla="*/ 39 h 66"/>
                <a:gd name="T18" fmla="*/ 15 w 43"/>
                <a:gd name="T19" fmla="*/ 39 h 66"/>
                <a:gd name="T20" fmla="*/ 15 w 43"/>
                <a:gd name="T21" fmla="*/ 41 h 66"/>
                <a:gd name="T22" fmla="*/ 15 w 43"/>
                <a:gd name="T23" fmla="*/ 52 h 66"/>
                <a:gd name="T24" fmla="*/ 17 w 43"/>
                <a:gd name="T25" fmla="*/ 54 h 66"/>
                <a:gd name="T26" fmla="*/ 39 w 43"/>
                <a:gd name="T27" fmla="*/ 54 h 66"/>
                <a:gd name="T28" fmla="*/ 43 w 43"/>
                <a:gd name="T29" fmla="*/ 58 h 66"/>
                <a:gd name="T30" fmla="*/ 43 w 43"/>
                <a:gd name="T31" fmla="*/ 64 h 66"/>
                <a:gd name="T32" fmla="*/ 40 w 43"/>
                <a:gd name="T33" fmla="*/ 66 h 66"/>
                <a:gd name="T34" fmla="*/ 39 w 43"/>
                <a:gd name="T35" fmla="*/ 66 h 66"/>
                <a:gd name="T36" fmla="*/ 4 w 43"/>
                <a:gd name="T37" fmla="*/ 66 h 66"/>
                <a:gd name="T38" fmla="*/ 2 w 43"/>
                <a:gd name="T39" fmla="*/ 66 h 66"/>
                <a:gd name="T40" fmla="*/ 0 w 43"/>
                <a:gd name="T41" fmla="*/ 64 h 66"/>
                <a:gd name="T42" fmla="*/ 0 w 43"/>
                <a:gd name="T43" fmla="*/ 62 h 66"/>
                <a:gd name="T44" fmla="*/ 0 w 43"/>
                <a:gd name="T45" fmla="*/ 4 h 66"/>
                <a:gd name="T46" fmla="*/ 0 w 43"/>
                <a:gd name="T47" fmla="*/ 2 h 66"/>
                <a:gd name="T48" fmla="*/ 2 w 43"/>
                <a:gd name="T49" fmla="*/ 0 h 66"/>
                <a:gd name="T50" fmla="*/ 3 w 43"/>
                <a:gd name="T51" fmla="*/ 0 h 66"/>
                <a:gd name="T52" fmla="*/ 40 w 43"/>
                <a:gd name="T53" fmla="*/ 0 h 66"/>
                <a:gd name="T54" fmla="*/ 43 w 43"/>
                <a:gd name="T55" fmla="*/ 3 h 66"/>
                <a:gd name="T56" fmla="*/ 42 w 43"/>
                <a:gd name="T57" fmla="*/ 10 h 66"/>
                <a:gd name="T58" fmla="*/ 40 w 43"/>
                <a:gd name="T59" fmla="*/ 12 h 66"/>
                <a:gd name="T60" fmla="*/ 38 w 43"/>
                <a:gd name="T61" fmla="*/ 12 h 66"/>
                <a:gd name="T62" fmla="*/ 17 w 43"/>
                <a:gd name="T63" fmla="*/ 12 h 66"/>
                <a:gd name="T64" fmla="*/ 15 w 43"/>
                <a:gd name="T6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 h="66">
                  <a:moveTo>
                    <a:pt x="15" y="12"/>
                  </a:moveTo>
                  <a:cubicBezTo>
                    <a:pt x="15" y="27"/>
                    <a:pt x="15" y="27"/>
                    <a:pt x="15" y="27"/>
                  </a:cubicBezTo>
                  <a:cubicBezTo>
                    <a:pt x="16" y="27"/>
                    <a:pt x="16" y="27"/>
                    <a:pt x="17" y="27"/>
                  </a:cubicBezTo>
                  <a:cubicBezTo>
                    <a:pt x="23" y="27"/>
                    <a:pt x="30" y="27"/>
                    <a:pt x="36" y="27"/>
                  </a:cubicBezTo>
                  <a:cubicBezTo>
                    <a:pt x="36" y="27"/>
                    <a:pt x="37" y="27"/>
                    <a:pt x="38" y="27"/>
                  </a:cubicBezTo>
                  <a:cubicBezTo>
                    <a:pt x="39" y="27"/>
                    <a:pt x="40" y="28"/>
                    <a:pt x="40" y="29"/>
                  </a:cubicBezTo>
                  <a:cubicBezTo>
                    <a:pt x="40" y="32"/>
                    <a:pt x="40" y="34"/>
                    <a:pt x="40" y="36"/>
                  </a:cubicBezTo>
                  <a:cubicBezTo>
                    <a:pt x="40" y="38"/>
                    <a:pt x="39" y="39"/>
                    <a:pt x="37" y="39"/>
                  </a:cubicBezTo>
                  <a:cubicBezTo>
                    <a:pt x="30" y="39"/>
                    <a:pt x="24" y="39"/>
                    <a:pt x="17" y="39"/>
                  </a:cubicBezTo>
                  <a:cubicBezTo>
                    <a:pt x="16" y="39"/>
                    <a:pt x="16" y="39"/>
                    <a:pt x="15" y="39"/>
                  </a:cubicBezTo>
                  <a:cubicBezTo>
                    <a:pt x="15" y="40"/>
                    <a:pt x="15" y="40"/>
                    <a:pt x="15" y="41"/>
                  </a:cubicBezTo>
                  <a:cubicBezTo>
                    <a:pt x="15" y="44"/>
                    <a:pt x="15" y="48"/>
                    <a:pt x="15" y="52"/>
                  </a:cubicBezTo>
                  <a:cubicBezTo>
                    <a:pt x="15" y="54"/>
                    <a:pt x="15" y="54"/>
                    <a:pt x="17" y="54"/>
                  </a:cubicBezTo>
                  <a:cubicBezTo>
                    <a:pt x="24" y="54"/>
                    <a:pt x="31" y="54"/>
                    <a:pt x="39" y="54"/>
                  </a:cubicBezTo>
                  <a:cubicBezTo>
                    <a:pt x="43" y="54"/>
                    <a:pt x="43" y="54"/>
                    <a:pt x="43" y="58"/>
                  </a:cubicBezTo>
                  <a:cubicBezTo>
                    <a:pt x="43" y="60"/>
                    <a:pt x="43" y="62"/>
                    <a:pt x="43" y="64"/>
                  </a:cubicBezTo>
                  <a:cubicBezTo>
                    <a:pt x="43" y="66"/>
                    <a:pt x="42" y="66"/>
                    <a:pt x="40" y="66"/>
                  </a:cubicBezTo>
                  <a:cubicBezTo>
                    <a:pt x="40" y="66"/>
                    <a:pt x="40" y="66"/>
                    <a:pt x="39" y="66"/>
                  </a:cubicBezTo>
                  <a:cubicBezTo>
                    <a:pt x="28" y="66"/>
                    <a:pt x="16" y="66"/>
                    <a:pt x="4" y="66"/>
                  </a:cubicBezTo>
                  <a:cubicBezTo>
                    <a:pt x="3" y="66"/>
                    <a:pt x="2" y="66"/>
                    <a:pt x="2" y="66"/>
                  </a:cubicBezTo>
                  <a:cubicBezTo>
                    <a:pt x="1" y="66"/>
                    <a:pt x="0" y="65"/>
                    <a:pt x="0" y="64"/>
                  </a:cubicBezTo>
                  <a:cubicBezTo>
                    <a:pt x="0" y="64"/>
                    <a:pt x="0" y="63"/>
                    <a:pt x="0" y="62"/>
                  </a:cubicBezTo>
                  <a:cubicBezTo>
                    <a:pt x="0" y="43"/>
                    <a:pt x="0" y="23"/>
                    <a:pt x="0" y="4"/>
                  </a:cubicBezTo>
                  <a:cubicBezTo>
                    <a:pt x="0" y="3"/>
                    <a:pt x="0" y="3"/>
                    <a:pt x="0" y="2"/>
                  </a:cubicBezTo>
                  <a:cubicBezTo>
                    <a:pt x="0" y="1"/>
                    <a:pt x="1" y="0"/>
                    <a:pt x="2" y="0"/>
                  </a:cubicBezTo>
                  <a:cubicBezTo>
                    <a:pt x="2" y="0"/>
                    <a:pt x="3" y="0"/>
                    <a:pt x="3" y="0"/>
                  </a:cubicBezTo>
                  <a:cubicBezTo>
                    <a:pt x="15" y="0"/>
                    <a:pt x="28" y="0"/>
                    <a:pt x="40" y="0"/>
                  </a:cubicBezTo>
                  <a:cubicBezTo>
                    <a:pt x="42" y="0"/>
                    <a:pt x="43" y="1"/>
                    <a:pt x="43" y="3"/>
                  </a:cubicBezTo>
                  <a:cubicBezTo>
                    <a:pt x="43" y="5"/>
                    <a:pt x="42" y="8"/>
                    <a:pt x="42" y="10"/>
                  </a:cubicBezTo>
                  <a:cubicBezTo>
                    <a:pt x="42" y="12"/>
                    <a:pt x="41" y="12"/>
                    <a:pt x="40" y="12"/>
                  </a:cubicBezTo>
                  <a:cubicBezTo>
                    <a:pt x="39" y="12"/>
                    <a:pt x="38" y="12"/>
                    <a:pt x="38" y="12"/>
                  </a:cubicBezTo>
                  <a:cubicBezTo>
                    <a:pt x="31" y="12"/>
                    <a:pt x="24" y="12"/>
                    <a:pt x="17" y="12"/>
                  </a:cubicBezTo>
                  <a:lnTo>
                    <a:pt x="1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100">
                <a:solidFill>
                  <a:schemeClr val="bg1"/>
                </a:solidFill>
              </a:endParaRPr>
            </a:p>
          </p:txBody>
        </p:sp>
        <p:sp>
          <p:nvSpPr>
            <p:cNvPr id="12" name="Freeform 7"/>
            <p:cNvSpPr>
              <a:spLocks/>
            </p:cNvSpPr>
            <p:nvPr userDrawn="1"/>
          </p:nvSpPr>
          <p:spPr bwMode="auto">
            <a:xfrm>
              <a:off x="2046288" y="6983413"/>
              <a:ext cx="201612" cy="273050"/>
            </a:xfrm>
            <a:custGeom>
              <a:avLst/>
              <a:gdLst>
                <a:gd name="T0" fmla="*/ 32 w 53"/>
                <a:gd name="T1" fmla="*/ 70 h 70"/>
                <a:gd name="T2" fmla="*/ 13 w 53"/>
                <a:gd name="T3" fmla="*/ 64 h 70"/>
                <a:gd name="T4" fmla="*/ 2 w 53"/>
                <a:gd name="T5" fmla="*/ 47 h 70"/>
                <a:gd name="T6" fmla="*/ 4 w 53"/>
                <a:gd name="T7" fmla="*/ 19 h 70"/>
                <a:gd name="T8" fmla="*/ 29 w 53"/>
                <a:gd name="T9" fmla="*/ 1 h 70"/>
                <a:gd name="T10" fmla="*/ 51 w 53"/>
                <a:gd name="T11" fmla="*/ 4 h 70"/>
                <a:gd name="T12" fmla="*/ 52 w 53"/>
                <a:gd name="T13" fmla="*/ 8 h 70"/>
                <a:gd name="T14" fmla="*/ 50 w 53"/>
                <a:gd name="T15" fmla="*/ 15 h 70"/>
                <a:gd name="T16" fmla="*/ 47 w 53"/>
                <a:gd name="T17" fmla="*/ 17 h 70"/>
                <a:gd name="T18" fmla="*/ 34 w 53"/>
                <a:gd name="T19" fmla="*/ 13 h 70"/>
                <a:gd name="T20" fmla="*/ 19 w 53"/>
                <a:gd name="T21" fmla="*/ 24 h 70"/>
                <a:gd name="T22" fmla="*/ 19 w 53"/>
                <a:gd name="T23" fmla="*/ 47 h 70"/>
                <a:gd name="T24" fmla="*/ 34 w 53"/>
                <a:gd name="T25" fmla="*/ 57 h 70"/>
                <a:gd name="T26" fmla="*/ 46 w 53"/>
                <a:gd name="T27" fmla="*/ 54 h 70"/>
                <a:gd name="T28" fmla="*/ 50 w 53"/>
                <a:gd name="T29" fmla="*/ 56 h 70"/>
                <a:gd name="T30" fmla="*/ 52 w 53"/>
                <a:gd name="T31" fmla="*/ 62 h 70"/>
                <a:gd name="T32" fmla="*/ 50 w 53"/>
                <a:gd name="T33" fmla="*/ 66 h 70"/>
                <a:gd name="T34" fmla="*/ 32 w 53"/>
                <a:gd name="T3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70">
                  <a:moveTo>
                    <a:pt x="32" y="70"/>
                  </a:moveTo>
                  <a:cubicBezTo>
                    <a:pt x="25" y="70"/>
                    <a:pt x="18" y="68"/>
                    <a:pt x="13" y="64"/>
                  </a:cubicBezTo>
                  <a:cubicBezTo>
                    <a:pt x="7" y="60"/>
                    <a:pt x="4" y="54"/>
                    <a:pt x="2" y="47"/>
                  </a:cubicBezTo>
                  <a:cubicBezTo>
                    <a:pt x="0" y="38"/>
                    <a:pt x="0" y="28"/>
                    <a:pt x="4" y="19"/>
                  </a:cubicBezTo>
                  <a:cubicBezTo>
                    <a:pt x="9" y="8"/>
                    <a:pt x="17" y="2"/>
                    <a:pt x="29" y="1"/>
                  </a:cubicBezTo>
                  <a:cubicBezTo>
                    <a:pt x="37" y="0"/>
                    <a:pt x="44" y="1"/>
                    <a:pt x="51" y="4"/>
                  </a:cubicBezTo>
                  <a:cubicBezTo>
                    <a:pt x="53" y="5"/>
                    <a:pt x="53" y="6"/>
                    <a:pt x="52" y="8"/>
                  </a:cubicBezTo>
                  <a:cubicBezTo>
                    <a:pt x="51" y="10"/>
                    <a:pt x="51" y="13"/>
                    <a:pt x="50" y="15"/>
                  </a:cubicBezTo>
                  <a:cubicBezTo>
                    <a:pt x="49" y="17"/>
                    <a:pt x="49" y="17"/>
                    <a:pt x="47" y="17"/>
                  </a:cubicBezTo>
                  <a:cubicBezTo>
                    <a:pt x="43" y="15"/>
                    <a:pt x="39" y="14"/>
                    <a:pt x="34" y="13"/>
                  </a:cubicBezTo>
                  <a:cubicBezTo>
                    <a:pt x="27" y="13"/>
                    <a:pt x="21" y="17"/>
                    <a:pt x="19" y="24"/>
                  </a:cubicBezTo>
                  <a:cubicBezTo>
                    <a:pt x="16" y="32"/>
                    <a:pt x="16" y="39"/>
                    <a:pt x="19" y="47"/>
                  </a:cubicBezTo>
                  <a:cubicBezTo>
                    <a:pt x="21" y="53"/>
                    <a:pt x="27" y="57"/>
                    <a:pt x="34" y="57"/>
                  </a:cubicBezTo>
                  <a:cubicBezTo>
                    <a:pt x="38" y="57"/>
                    <a:pt x="42" y="56"/>
                    <a:pt x="46" y="54"/>
                  </a:cubicBezTo>
                  <a:cubicBezTo>
                    <a:pt x="49" y="53"/>
                    <a:pt x="49" y="53"/>
                    <a:pt x="50" y="56"/>
                  </a:cubicBezTo>
                  <a:cubicBezTo>
                    <a:pt x="51" y="58"/>
                    <a:pt x="52" y="60"/>
                    <a:pt x="52" y="62"/>
                  </a:cubicBezTo>
                  <a:cubicBezTo>
                    <a:pt x="53" y="64"/>
                    <a:pt x="53" y="65"/>
                    <a:pt x="50" y="66"/>
                  </a:cubicBezTo>
                  <a:cubicBezTo>
                    <a:pt x="44" y="68"/>
                    <a:pt x="38" y="70"/>
                    <a:pt x="32" y="7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100">
                <a:solidFill>
                  <a:schemeClr val="bg1"/>
                </a:solidFill>
              </a:endParaRPr>
            </a:p>
          </p:txBody>
        </p:sp>
        <p:sp>
          <p:nvSpPr>
            <p:cNvPr id="13" name="Freeform 8"/>
            <p:cNvSpPr>
              <a:spLocks/>
            </p:cNvSpPr>
            <p:nvPr userDrawn="1"/>
          </p:nvSpPr>
          <p:spPr bwMode="auto">
            <a:xfrm>
              <a:off x="1944688" y="6991350"/>
              <a:ext cx="57150" cy="258763"/>
            </a:xfrm>
            <a:custGeom>
              <a:avLst/>
              <a:gdLst>
                <a:gd name="T0" fmla="*/ 15 w 15"/>
                <a:gd name="T1" fmla="*/ 33 h 66"/>
                <a:gd name="T2" fmla="*/ 15 w 15"/>
                <a:gd name="T3" fmla="*/ 63 h 66"/>
                <a:gd name="T4" fmla="*/ 12 w 15"/>
                <a:gd name="T5" fmla="*/ 66 h 66"/>
                <a:gd name="T6" fmla="*/ 3 w 15"/>
                <a:gd name="T7" fmla="*/ 66 h 66"/>
                <a:gd name="T8" fmla="*/ 0 w 15"/>
                <a:gd name="T9" fmla="*/ 64 h 66"/>
                <a:gd name="T10" fmla="*/ 0 w 15"/>
                <a:gd name="T11" fmla="*/ 3 h 66"/>
                <a:gd name="T12" fmla="*/ 3 w 15"/>
                <a:gd name="T13" fmla="*/ 0 h 66"/>
                <a:gd name="T14" fmla="*/ 12 w 15"/>
                <a:gd name="T15" fmla="*/ 0 h 66"/>
                <a:gd name="T16" fmla="*/ 15 w 15"/>
                <a:gd name="T17" fmla="*/ 3 h 66"/>
                <a:gd name="T18" fmla="*/ 15 w 15"/>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6">
                  <a:moveTo>
                    <a:pt x="15" y="33"/>
                  </a:moveTo>
                  <a:cubicBezTo>
                    <a:pt x="15" y="43"/>
                    <a:pt x="15" y="53"/>
                    <a:pt x="15" y="63"/>
                  </a:cubicBezTo>
                  <a:cubicBezTo>
                    <a:pt x="15" y="66"/>
                    <a:pt x="15" y="66"/>
                    <a:pt x="12" y="66"/>
                  </a:cubicBezTo>
                  <a:cubicBezTo>
                    <a:pt x="9" y="66"/>
                    <a:pt x="6" y="66"/>
                    <a:pt x="3" y="66"/>
                  </a:cubicBezTo>
                  <a:cubicBezTo>
                    <a:pt x="1" y="66"/>
                    <a:pt x="0" y="66"/>
                    <a:pt x="0" y="64"/>
                  </a:cubicBezTo>
                  <a:cubicBezTo>
                    <a:pt x="0" y="43"/>
                    <a:pt x="0" y="23"/>
                    <a:pt x="0" y="3"/>
                  </a:cubicBezTo>
                  <a:cubicBezTo>
                    <a:pt x="0" y="1"/>
                    <a:pt x="1" y="0"/>
                    <a:pt x="3" y="0"/>
                  </a:cubicBezTo>
                  <a:cubicBezTo>
                    <a:pt x="6" y="0"/>
                    <a:pt x="9" y="0"/>
                    <a:pt x="12" y="0"/>
                  </a:cubicBezTo>
                  <a:cubicBezTo>
                    <a:pt x="15" y="0"/>
                    <a:pt x="15" y="1"/>
                    <a:pt x="15" y="3"/>
                  </a:cubicBezTo>
                  <a:cubicBezTo>
                    <a:pt x="15" y="13"/>
                    <a:pt x="15" y="23"/>
                    <a:pt x="15" y="3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100">
                <a:solidFill>
                  <a:schemeClr val="bg1"/>
                </a:solidFill>
              </a:endParaRPr>
            </a:p>
          </p:txBody>
        </p:sp>
      </p:gr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62" r:id="rId5"/>
    <p:sldLayoutId id="2147483654" r:id="rId6"/>
    <p:sldLayoutId id="2147483663" r:id="rId7"/>
    <p:sldLayoutId id="2147483665" r:id="rId8"/>
    <p:sldLayoutId id="2147483660" r:id="rId9"/>
    <p:sldLayoutId id="2147483664" r:id="rId10"/>
    <p:sldLayoutId id="2147483661" r:id="rId11"/>
    <p:sldLayoutId id="2147483659" r:id="rId12"/>
    <p:sldLayoutId id="2147483658" r:id="rId13"/>
    <p:sldLayoutId id="2147483655" r:id="rId14"/>
  </p:sldLayoutIdLst>
  <p:hf hdr="0" ftr="0" dt="0"/>
  <p:txStyles>
    <p:titleStyle>
      <a:lvl1pPr algn="l" defTabSz="1043056" rtl="0" eaLnBrk="1" latinLnBrk="0" hangingPunct="1">
        <a:lnSpc>
          <a:spcPts val="4200"/>
        </a:lnSpc>
        <a:spcBef>
          <a:spcPct val="0"/>
        </a:spcBef>
        <a:buNone/>
        <a:defRPr sz="3600" kern="1200">
          <a:solidFill>
            <a:schemeClr val="bg1"/>
          </a:solidFill>
          <a:latin typeface="+mj-lt"/>
          <a:ea typeface="+mj-ea"/>
          <a:cs typeface="+mj-cs"/>
        </a:defRPr>
      </a:lvl1pPr>
    </p:titleStyle>
    <p:bodyStyle>
      <a:lvl1pPr marL="4763" indent="0" algn="l" defTabSz="1043056" rtl="0" eaLnBrk="1" latinLnBrk="0" hangingPunct="1">
        <a:lnSpc>
          <a:spcPts val="2800"/>
        </a:lnSpc>
        <a:spcBef>
          <a:spcPts val="850"/>
        </a:spcBef>
        <a:buFont typeface="Arial" pitchFamily="34" charset="0"/>
        <a:buNone/>
        <a:defRPr sz="2400" kern="1200">
          <a:solidFill>
            <a:schemeClr val="tx2"/>
          </a:solidFill>
          <a:latin typeface="+mn-lt"/>
          <a:ea typeface="+mn-ea"/>
          <a:cs typeface="+mn-cs"/>
        </a:defRPr>
      </a:lvl1pPr>
      <a:lvl2pPr marL="238125" indent="-238125" algn="l" defTabSz="1043056" rtl="0" eaLnBrk="1" latinLnBrk="0" hangingPunct="1">
        <a:lnSpc>
          <a:spcPts val="2800"/>
        </a:lnSpc>
        <a:spcBef>
          <a:spcPts val="850"/>
        </a:spcBef>
        <a:buClr>
          <a:schemeClr val="tx2"/>
        </a:buClr>
        <a:buSzPct val="95000"/>
        <a:buFont typeface="Symbol" panose="05050102010706020507" pitchFamily="18" charset="2"/>
        <a:buChar char=""/>
        <a:defRPr sz="2400" kern="1200">
          <a:solidFill>
            <a:schemeClr val="tx2"/>
          </a:solidFill>
          <a:latin typeface="+mn-lt"/>
          <a:ea typeface="+mn-ea"/>
          <a:cs typeface="+mn-cs"/>
        </a:defRPr>
      </a:lvl2pPr>
      <a:lvl3pPr marL="542925" indent="-276225" algn="l" defTabSz="1043056" rtl="0" eaLnBrk="1" latinLnBrk="0" hangingPunct="1">
        <a:lnSpc>
          <a:spcPts val="2800"/>
        </a:lnSpc>
        <a:spcBef>
          <a:spcPts val="850"/>
        </a:spcBef>
        <a:buClr>
          <a:schemeClr val="tx2"/>
        </a:buClr>
        <a:buFont typeface="Arial" panose="020B0604020202020204" pitchFamily="34" charset="0"/>
        <a:buChar char="–"/>
        <a:defRPr sz="2400" kern="1200">
          <a:solidFill>
            <a:schemeClr val="tx2"/>
          </a:solidFill>
          <a:latin typeface="+mn-lt"/>
          <a:ea typeface="+mn-ea"/>
          <a:cs typeface="+mn-cs"/>
        </a:defRPr>
      </a:lvl3pPr>
      <a:lvl4pPr marL="857250" indent="-228600" algn="l" defTabSz="1043056" rtl="0" eaLnBrk="1" latinLnBrk="0" hangingPunct="1">
        <a:lnSpc>
          <a:spcPts val="2800"/>
        </a:lnSpc>
        <a:spcBef>
          <a:spcPts val="850"/>
        </a:spcBef>
        <a:buClr>
          <a:schemeClr val="tx2"/>
        </a:buClr>
        <a:buFont typeface="Archer Bold" pitchFamily="50" charset="0"/>
        <a:buChar char="•"/>
        <a:defRPr sz="2400" kern="1200">
          <a:solidFill>
            <a:schemeClr val="tx2"/>
          </a:solidFill>
          <a:latin typeface="+mn-lt"/>
          <a:ea typeface="+mn-ea"/>
          <a:cs typeface="+mn-cs"/>
        </a:defRPr>
      </a:lvl4pPr>
      <a:lvl5pPr marL="1095375" indent="-180975" algn="l" defTabSz="1043056" rtl="0" eaLnBrk="1" latinLnBrk="0" hangingPunct="1">
        <a:lnSpc>
          <a:spcPts val="2800"/>
        </a:lnSpc>
        <a:spcBef>
          <a:spcPts val="850"/>
        </a:spcBef>
        <a:buClr>
          <a:schemeClr val="tx2"/>
        </a:buClr>
        <a:buFont typeface="Arial" panose="020B0604020202020204" pitchFamily="34" charset="0"/>
        <a:buChar char="-"/>
        <a:defRPr sz="24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2837" y="2462926"/>
            <a:ext cx="9383395" cy="2397308"/>
          </a:xfrm>
        </p:spPr>
        <p:txBody>
          <a:bodyPr/>
          <a:lstStyle/>
          <a:p>
            <a:r>
              <a:rPr lang="en-GB" b="1" dirty="0" smtClean="0"/>
              <a:t>Improving healthcare through evidence-based guidance</a:t>
            </a:r>
            <a:endParaRPr lang="en-US" dirty="0"/>
          </a:p>
        </p:txBody>
      </p:sp>
      <p:sp>
        <p:nvSpPr>
          <p:cNvPr id="5" name="TextBox 4"/>
          <p:cNvSpPr txBox="1"/>
          <p:nvPr/>
        </p:nvSpPr>
        <p:spPr>
          <a:xfrm>
            <a:off x="1948070" y="5357191"/>
            <a:ext cx="4792979" cy="861774"/>
          </a:xfrm>
          <a:prstGeom prst="rect">
            <a:avLst/>
          </a:prstGeom>
          <a:noFill/>
        </p:spPr>
        <p:txBody>
          <a:bodyPr wrap="none" lIns="0" tIns="0" rIns="0" bIns="0" rtlCol="0">
            <a:spAutoFit/>
          </a:bodyPr>
          <a:lstStyle/>
          <a:p>
            <a:r>
              <a:rPr lang="en-GB" sz="2800" dirty="0" smtClean="0">
                <a:solidFill>
                  <a:schemeClr val="bg1"/>
                </a:solidFill>
              </a:rPr>
              <a:t>Professor Gillian Leng, CBE</a:t>
            </a:r>
          </a:p>
          <a:p>
            <a:r>
              <a:rPr lang="en-GB" sz="2800" dirty="0" smtClean="0">
                <a:solidFill>
                  <a:schemeClr val="bg1"/>
                </a:solidFill>
              </a:rPr>
              <a:t>Deputy Chief Executive, NICE</a:t>
            </a:r>
          </a:p>
        </p:txBody>
      </p:sp>
    </p:spTree>
    <p:extLst>
      <p:ext uri="{BB962C8B-B14F-4D97-AF65-F5344CB8AC3E}">
        <p14:creationId xmlns:p14="http://schemas.microsoft.com/office/powerpoint/2010/main" val="8039472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19" y="660756"/>
            <a:ext cx="12083468" cy="1387068"/>
          </a:xfrm>
        </p:spPr>
        <p:txBody>
          <a:bodyPr/>
          <a:lstStyle/>
          <a:p>
            <a:r>
              <a:rPr lang="en-GB" sz="4000" dirty="0" smtClean="0"/>
              <a:t>Evaluation of digital psychological therapies - IAPT</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10</a:t>
            </a:fld>
            <a:endParaRPr lang="en-GB" dirty="0"/>
          </a:p>
        </p:txBody>
      </p:sp>
      <p:sp>
        <p:nvSpPr>
          <p:cNvPr id="4" name="Text Placeholder 3"/>
          <p:cNvSpPr>
            <a:spLocks noGrp="1"/>
          </p:cNvSpPr>
          <p:nvPr>
            <p:ph type="body" sz="quarter" idx="13"/>
          </p:nvPr>
        </p:nvSpPr>
        <p:spPr>
          <a:xfrm>
            <a:off x="638619" y="2266122"/>
            <a:ext cx="6696459" cy="3951800"/>
          </a:xfrm>
        </p:spPr>
        <p:txBody>
          <a:bodyPr/>
          <a:lstStyle/>
          <a:p>
            <a:pPr marL="4762" indent="0">
              <a:lnSpc>
                <a:spcPct val="100000"/>
              </a:lnSpc>
              <a:buNone/>
            </a:pPr>
            <a:r>
              <a:rPr lang="en-GB" sz="2800" dirty="0" smtClean="0">
                <a:solidFill>
                  <a:schemeClr val="bg1"/>
                </a:solidFill>
              </a:rPr>
              <a:t>NICE is evaluating selected</a:t>
            </a:r>
            <a:r>
              <a:rPr lang="en-GB" sz="2800" dirty="0">
                <a:solidFill>
                  <a:schemeClr val="bg1"/>
                </a:solidFill>
              </a:rPr>
              <a:t>, digitally enhanced therapies for depression and anxiety using ongoing data collection to determine whether there are improvements in </a:t>
            </a:r>
            <a:r>
              <a:rPr lang="en-GB" sz="2800" dirty="0">
                <a:solidFill>
                  <a:schemeClr val="accent3">
                    <a:lumMod val="60000"/>
                    <a:lumOff val="40000"/>
                  </a:schemeClr>
                </a:solidFill>
              </a:rPr>
              <a:t>service efficiency</a:t>
            </a:r>
            <a:r>
              <a:rPr lang="en-GB" sz="2800" dirty="0">
                <a:solidFill>
                  <a:schemeClr val="bg1"/>
                </a:solidFill>
              </a:rPr>
              <a:t>, </a:t>
            </a:r>
            <a:r>
              <a:rPr lang="en-GB" sz="2800" i="1" dirty="0">
                <a:solidFill>
                  <a:schemeClr val="bg1"/>
                </a:solidFill>
              </a:rPr>
              <a:t>and </a:t>
            </a:r>
            <a:r>
              <a:rPr lang="en-GB" sz="2800" dirty="0">
                <a:solidFill>
                  <a:schemeClr val="bg1"/>
                </a:solidFill>
              </a:rPr>
              <a:t>whether </a:t>
            </a:r>
            <a:r>
              <a:rPr lang="en-GB" sz="2800" dirty="0">
                <a:solidFill>
                  <a:schemeClr val="accent3">
                    <a:lumMod val="60000"/>
                    <a:lumOff val="40000"/>
                  </a:schemeClr>
                </a:solidFill>
              </a:rPr>
              <a:t>patient outcomes </a:t>
            </a:r>
            <a:r>
              <a:rPr lang="en-GB" sz="2800" dirty="0">
                <a:solidFill>
                  <a:schemeClr val="bg1"/>
                </a:solidFill>
              </a:rPr>
              <a:t>are at least as good as those achieved by NICE recommended, non-digital therapy.</a:t>
            </a:r>
          </a:p>
          <a:p>
            <a:endParaRPr lang="en-GB" sz="2400"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547" t="23473" r="30391" b="6667"/>
          <a:stretch/>
        </p:blipFill>
        <p:spPr bwMode="auto">
          <a:xfrm>
            <a:off x="7378935" y="2266122"/>
            <a:ext cx="5415816" cy="3603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2996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439" y="402340"/>
            <a:ext cx="9425041" cy="1387068"/>
          </a:xfrm>
        </p:spPr>
        <p:txBody>
          <a:bodyPr/>
          <a:lstStyle/>
          <a:p>
            <a:r>
              <a:rPr lang="en-GB" dirty="0" smtClean="0"/>
              <a:t>Assessment process</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11</a:t>
            </a:fld>
            <a:endParaRPr lang="en-GB" dirty="0"/>
          </a:p>
        </p:txBody>
      </p:sp>
      <p:graphicFrame>
        <p:nvGraphicFramePr>
          <p:cNvPr id="8" name="Diagram 7"/>
          <p:cNvGraphicFramePr/>
          <p:nvPr>
            <p:extLst>
              <p:ext uri="{D42A27DB-BD31-4B8C-83A1-F6EECF244321}">
                <p14:modId xmlns:p14="http://schemas.microsoft.com/office/powerpoint/2010/main" val="2173104007"/>
              </p:ext>
            </p:extLst>
          </p:nvPr>
        </p:nvGraphicFramePr>
        <p:xfrm>
          <a:off x="1838738" y="1484784"/>
          <a:ext cx="9462053" cy="5779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4297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6" y="558361"/>
            <a:ext cx="9425041" cy="730722"/>
          </a:xfrm>
        </p:spPr>
        <p:txBody>
          <a:bodyPr/>
          <a:lstStyle/>
          <a:p>
            <a:r>
              <a:rPr lang="en-GB" dirty="0" smtClean="0"/>
              <a:t>Future assessment of digital technologies</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12</a:t>
            </a:fld>
            <a:endParaRPr lang="en-GB" dirty="0"/>
          </a:p>
        </p:txBody>
      </p:sp>
      <p:sp>
        <p:nvSpPr>
          <p:cNvPr id="4" name="Text Placeholder 3"/>
          <p:cNvSpPr>
            <a:spLocks noGrp="1"/>
          </p:cNvSpPr>
          <p:nvPr>
            <p:ph type="body" sz="quarter" idx="13"/>
          </p:nvPr>
        </p:nvSpPr>
        <p:spPr>
          <a:xfrm>
            <a:off x="330273" y="1786846"/>
            <a:ext cx="7516556" cy="4694938"/>
          </a:xfrm>
        </p:spPr>
        <p:txBody>
          <a:bodyPr/>
          <a:lstStyle/>
          <a:p>
            <a:pPr>
              <a:lnSpc>
                <a:spcPct val="100000"/>
              </a:lnSpc>
            </a:pPr>
            <a:r>
              <a:rPr lang="en-GB" sz="2800" dirty="0" smtClean="0">
                <a:solidFill>
                  <a:schemeClr val="bg1"/>
                </a:solidFill>
              </a:rPr>
              <a:t>NICE will use and promote the new </a:t>
            </a:r>
            <a:r>
              <a:rPr lang="en-GB" sz="2800" u="sng" dirty="0" smtClean="0">
                <a:solidFill>
                  <a:schemeClr val="bg1"/>
                </a:solidFill>
              </a:rPr>
              <a:t>Evidence Standards Framework</a:t>
            </a:r>
            <a:r>
              <a:rPr lang="en-GB" sz="2800" dirty="0" smtClean="0">
                <a:solidFill>
                  <a:schemeClr val="bg1"/>
                </a:solidFill>
              </a:rPr>
              <a:t>, which is designed to: </a:t>
            </a:r>
          </a:p>
          <a:p>
            <a:pPr lvl="2">
              <a:lnSpc>
                <a:spcPct val="100000"/>
              </a:lnSpc>
            </a:pPr>
            <a:r>
              <a:rPr lang="en-GB" sz="2400" dirty="0" smtClean="0"/>
              <a:t>Provide </a:t>
            </a:r>
            <a:r>
              <a:rPr lang="en-GB" sz="2400" dirty="0"/>
              <a:t>advice to digital health innovators about how the NHS makes decisions and the standards of evidence they will be expected to produce for different types of digital technologies</a:t>
            </a:r>
          </a:p>
          <a:p>
            <a:pPr lvl="2">
              <a:lnSpc>
                <a:spcPct val="100000"/>
              </a:lnSpc>
            </a:pPr>
            <a:r>
              <a:rPr lang="en-GB" sz="2400" dirty="0" smtClean="0"/>
              <a:t>Facilitate </a:t>
            </a:r>
            <a:r>
              <a:rPr lang="en-GB" sz="2400" dirty="0"/>
              <a:t>a more dynamic, value driven approach to developing and commissioning digital health technologies that offer real value to patients </a:t>
            </a:r>
          </a:p>
          <a:p>
            <a:pPr>
              <a:lnSpc>
                <a:spcPct val="100000"/>
              </a:lnSpc>
            </a:pPr>
            <a:r>
              <a:rPr lang="en-GB" sz="2800" dirty="0">
                <a:solidFill>
                  <a:schemeClr val="bg1"/>
                </a:solidFill>
              </a:rPr>
              <a:t>Test evaluation </a:t>
            </a:r>
            <a:r>
              <a:rPr lang="en-GB" sz="2800" dirty="0" smtClean="0">
                <a:solidFill>
                  <a:schemeClr val="bg1"/>
                </a:solidFill>
              </a:rPr>
              <a:t>of selected digital technologies.</a:t>
            </a:r>
            <a:endParaRPr lang="en-GB" sz="2800" dirty="0">
              <a:solidFill>
                <a:schemeClr val="bg1"/>
              </a:solidFill>
            </a:endParaRPr>
          </a:p>
          <a:p>
            <a:pPr lvl="2"/>
            <a:endParaRPr lang="en-GB" dirty="0" smtClean="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90200" y="2860157"/>
            <a:ext cx="5096634" cy="2548317"/>
          </a:xfrm>
          <a:prstGeom prst="rect">
            <a:avLst/>
          </a:prstGeom>
        </p:spPr>
      </p:pic>
    </p:spTree>
    <p:extLst>
      <p:ext uri="{BB962C8B-B14F-4D97-AF65-F5344CB8AC3E}">
        <p14:creationId xmlns:p14="http://schemas.microsoft.com/office/powerpoint/2010/main" val="35919444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DBE135E-2566-4748-853C-8A3B78F0FB00}" type="slidenum">
              <a:rPr lang="en-GB" smtClean="0"/>
              <a:t>13</a:t>
            </a:fld>
            <a:endParaRPr lang="en-GB" dirty="0"/>
          </a:p>
        </p:txBody>
      </p:sp>
      <p:pic>
        <p:nvPicPr>
          <p:cNvPr id="6" name="Picture 5"/>
          <p:cNvPicPr>
            <a:picLocks noChangeAspect="1"/>
          </p:cNvPicPr>
          <p:nvPr/>
        </p:nvPicPr>
        <p:blipFill>
          <a:blip r:embed="rId2"/>
          <a:stretch>
            <a:fillRect/>
          </a:stretch>
        </p:blipFill>
        <p:spPr>
          <a:xfrm>
            <a:off x="1881963" y="392578"/>
            <a:ext cx="9824484" cy="6877940"/>
          </a:xfrm>
          <a:prstGeom prst="rect">
            <a:avLst/>
          </a:prstGeom>
        </p:spPr>
      </p:pic>
    </p:spTree>
    <p:extLst>
      <p:ext uri="{BB962C8B-B14F-4D97-AF65-F5344CB8AC3E}">
        <p14:creationId xmlns:p14="http://schemas.microsoft.com/office/powerpoint/2010/main" val="37374832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Monitoring and supporting uptake</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14</a:t>
            </a:fld>
            <a:endParaRPr lang="en-GB" dirty="0"/>
          </a:p>
        </p:txBody>
      </p:sp>
      <p:sp>
        <p:nvSpPr>
          <p:cNvPr id="4" name="Text Placeholder 3"/>
          <p:cNvSpPr>
            <a:spLocks noGrp="1"/>
          </p:cNvSpPr>
          <p:nvPr>
            <p:ph type="body" sz="quarter" idx="13"/>
          </p:nvPr>
        </p:nvSpPr>
        <p:spPr>
          <a:xfrm>
            <a:off x="638619" y="2222206"/>
            <a:ext cx="5496367" cy="3995716"/>
          </a:xfrm>
        </p:spPr>
        <p:txBody>
          <a:bodyPr/>
          <a:lstStyle/>
          <a:p>
            <a:pPr>
              <a:lnSpc>
                <a:spcPct val="100000"/>
              </a:lnSpc>
            </a:pPr>
            <a:r>
              <a:rPr lang="en-GB" sz="2800" dirty="0" smtClean="0"/>
              <a:t>Innovation scorecard:</a:t>
            </a:r>
            <a:endParaRPr lang="en-GB" sz="2400" dirty="0" smtClean="0"/>
          </a:p>
          <a:p>
            <a:pPr lvl="2">
              <a:lnSpc>
                <a:spcPct val="100000"/>
              </a:lnSpc>
            </a:pPr>
            <a:r>
              <a:rPr lang="en-GB" sz="2400" dirty="0" smtClean="0"/>
              <a:t>Alignment with clinical areas and links with Getting it Right First Time</a:t>
            </a:r>
          </a:p>
          <a:p>
            <a:pPr lvl="2">
              <a:lnSpc>
                <a:spcPct val="100000"/>
              </a:lnSpc>
            </a:pPr>
            <a:r>
              <a:rPr lang="en-GB" sz="2400" dirty="0" smtClean="0"/>
              <a:t>Case for redevelopment under way as joint work between NHS Digital, OLS and NICE</a:t>
            </a:r>
          </a:p>
          <a:p>
            <a:pPr>
              <a:lnSpc>
                <a:spcPct val="100000"/>
              </a:lnSpc>
            </a:pPr>
            <a:r>
              <a:rPr lang="en-GB" sz="2800" dirty="0" smtClean="0"/>
              <a:t>Impact reports:</a:t>
            </a:r>
            <a:endParaRPr lang="en-GB" sz="2400" dirty="0" smtClean="0"/>
          </a:p>
          <a:p>
            <a:pPr lvl="2">
              <a:lnSpc>
                <a:spcPct val="100000"/>
              </a:lnSpc>
            </a:pPr>
            <a:r>
              <a:rPr lang="en-GB" sz="2400" dirty="0" smtClean="0"/>
              <a:t>Publishing 6 a year, on various clinical topic areas.</a:t>
            </a:r>
            <a:endParaRPr lang="en-GB" sz="24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566907" y="1306800"/>
            <a:ext cx="2081025" cy="2983868"/>
          </a:xfrm>
          <a:prstGeom prst="rect">
            <a:avLst/>
          </a:prstGeom>
          <a:ln>
            <a:solidFill>
              <a:schemeClr val="bg1"/>
            </a:solidFill>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607420" y="2471934"/>
            <a:ext cx="2105823" cy="2983868"/>
          </a:xfrm>
          <a:prstGeom prst="rect">
            <a:avLst/>
          </a:prstGeom>
          <a:ln>
            <a:solidFill>
              <a:schemeClr val="bg1"/>
            </a:solidFill>
          </a:ln>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549219" y="3717543"/>
            <a:ext cx="2118457" cy="2992980"/>
          </a:xfrm>
          <a:prstGeom prst="rect">
            <a:avLst/>
          </a:prstGeom>
          <a:ln>
            <a:solidFill>
              <a:schemeClr val="bg1"/>
            </a:solidFill>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2422" y="4805031"/>
            <a:ext cx="2329727" cy="2329727"/>
          </a:xfrm>
          <a:prstGeom prst="rect">
            <a:avLst/>
          </a:prstGeom>
        </p:spPr>
      </p:pic>
    </p:spTree>
    <p:extLst>
      <p:ext uri="{BB962C8B-B14F-4D97-AF65-F5344CB8AC3E}">
        <p14:creationId xmlns:p14="http://schemas.microsoft.com/office/powerpoint/2010/main" val="33429047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21" y="1306800"/>
            <a:ext cx="2870123" cy="2350800"/>
          </a:xfrm>
        </p:spPr>
        <p:txBody>
          <a:bodyPr/>
          <a:lstStyle/>
          <a:p>
            <a:r>
              <a:rPr lang="en-GB" dirty="0" smtClean="0"/>
              <a:t>Uptake of new drugs for melanoma</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15</a:t>
            </a:fld>
            <a:endParaRPr lang="en-GB" dirty="0"/>
          </a:p>
        </p:txBody>
      </p:sp>
      <p:pic>
        <p:nvPicPr>
          <p:cNvPr id="7" name="Picture 6"/>
          <p:cNvPicPr>
            <a:picLocks noChangeAspect="1"/>
          </p:cNvPicPr>
          <p:nvPr/>
        </p:nvPicPr>
        <p:blipFill>
          <a:blip r:embed="rId2"/>
          <a:stretch>
            <a:fillRect/>
          </a:stretch>
        </p:blipFill>
        <p:spPr>
          <a:xfrm>
            <a:off x="3880884" y="615881"/>
            <a:ext cx="8578497" cy="6314401"/>
          </a:xfrm>
          <a:prstGeom prst="rect">
            <a:avLst/>
          </a:prstGeom>
        </p:spPr>
      </p:pic>
    </p:spTree>
    <p:extLst>
      <p:ext uri="{BB962C8B-B14F-4D97-AF65-F5344CB8AC3E}">
        <p14:creationId xmlns:p14="http://schemas.microsoft.com/office/powerpoint/2010/main" val="1003522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594" y="384228"/>
            <a:ext cx="9425041" cy="828346"/>
          </a:xfrm>
        </p:spPr>
        <p:txBody>
          <a:bodyPr/>
          <a:lstStyle/>
          <a:p>
            <a:r>
              <a:rPr lang="en-GB" dirty="0" smtClean="0"/>
              <a:t>Uptake of recommended technologies</a:t>
            </a:r>
            <a:br>
              <a:rPr lang="en-GB" dirty="0" smtClean="0"/>
            </a:br>
            <a:r>
              <a:rPr lang="en-GB" sz="2400" dirty="0" smtClean="0"/>
              <a:t>Report in BMJ Innovations</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16</a:t>
            </a:fld>
            <a:endParaRPr lang="en-GB" dirty="0"/>
          </a:p>
        </p:txBody>
      </p:sp>
      <p:sp>
        <p:nvSpPr>
          <p:cNvPr id="4" name="Text Placeholder 3"/>
          <p:cNvSpPr>
            <a:spLocks noGrp="1"/>
          </p:cNvSpPr>
          <p:nvPr>
            <p:ph type="body" sz="quarter" idx="13"/>
          </p:nvPr>
        </p:nvSpPr>
        <p:spPr>
          <a:xfrm>
            <a:off x="896906" y="5579891"/>
            <a:ext cx="5287962" cy="1201910"/>
          </a:xfrm>
        </p:spPr>
        <p:txBody>
          <a:bodyPr/>
          <a:lstStyle/>
          <a:p>
            <a:pPr marL="4762" indent="0">
              <a:buNone/>
            </a:pPr>
            <a:r>
              <a:rPr lang="en-GB" dirty="0" smtClean="0"/>
              <a:t>Percentage of laboratories fully converted to LBC.  NICE guidance was published in 2003 (red arrow)</a:t>
            </a:r>
            <a:endParaRPr lang="en-GB" dirty="0"/>
          </a:p>
        </p:txBody>
      </p:sp>
      <p:pic>
        <p:nvPicPr>
          <p:cNvPr id="5" name="Picture 4"/>
          <p:cNvPicPr>
            <a:picLocks noChangeAspect="1"/>
          </p:cNvPicPr>
          <p:nvPr/>
        </p:nvPicPr>
        <p:blipFill rotWithShape="1">
          <a:blip r:embed="rId2"/>
          <a:srcRect t="13570"/>
          <a:stretch/>
        </p:blipFill>
        <p:spPr>
          <a:xfrm>
            <a:off x="896906" y="1998264"/>
            <a:ext cx="5486876" cy="3498800"/>
          </a:xfrm>
          <a:prstGeom prst="rect">
            <a:avLst/>
          </a:prstGeom>
        </p:spPr>
      </p:pic>
      <p:pic>
        <p:nvPicPr>
          <p:cNvPr id="8" name="Picture 7"/>
          <p:cNvPicPr>
            <a:picLocks noChangeAspect="1"/>
          </p:cNvPicPr>
          <p:nvPr/>
        </p:nvPicPr>
        <p:blipFill rotWithShape="1">
          <a:blip r:embed="rId3"/>
          <a:srcRect t="17541"/>
          <a:stretch/>
        </p:blipFill>
        <p:spPr>
          <a:xfrm>
            <a:off x="6993037" y="1998264"/>
            <a:ext cx="5901439" cy="3468724"/>
          </a:xfrm>
          <a:prstGeom prst="rect">
            <a:avLst/>
          </a:prstGeom>
        </p:spPr>
      </p:pic>
      <p:sp>
        <p:nvSpPr>
          <p:cNvPr id="9" name="Text Placeholder 3"/>
          <p:cNvSpPr txBox="1">
            <a:spLocks/>
          </p:cNvSpPr>
          <p:nvPr/>
        </p:nvSpPr>
        <p:spPr>
          <a:xfrm>
            <a:off x="6993036" y="5579891"/>
            <a:ext cx="5901439" cy="1201910"/>
          </a:xfrm>
          <a:prstGeom prst="rect">
            <a:avLst/>
          </a:prstGeom>
        </p:spPr>
        <p:txBody>
          <a:bodyPr vert="horz" lIns="0" tIns="0" rIns="0" bIns="0" rtlCol="0">
            <a:noAutofit/>
          </a:bodyPr>
          <a:lstStyle>
            <a:lvl1pPr marL="269875" indent="-265113" algn="l" defTabSz="1043056" rtl="0" eaLnBrk="1" latinLnBrk="0" hangingPunct="1">
              <a:lnSpc>
                <a:spcPts val="2400"/>
              </a:lnSpc>
              <a:spcBef>
                <a:spcPts val="850"/>
              </a:spcBef>
              <a:buFont typeface="+mj-lt"/>
              <a:buAutoNum type="arabicPeriod"/>
              <a:defRPr sz="2000" kern="1200">
                <a:solidFill>
                  <a:schemeClr val="tx2"/>
                </a:solidFill>
                <a:latin typeface="+mn-lt"/>
                <a:ea typeface="+mn-ea"/>
                <a:cs typeface="+mn-cs"/>
              </a:defRPr>
            </a:lvl1pPr>
            <a:lvl2pPr marL="238125" indent="-238125" algn="l" defTabSz="1043056" rtl="0" eaLnBrk="1" latinLnBrk="0" hangingPunct="1">
              <a:lnSpc>
                <a:spcPts val="2400"/>
              </a:lnSpc>
              <a:spcBef>
                <a:spcPts val="850"/>
              </a:spcBef>
              <a:buClr>
                <a:schemeClr val="tx2"/>
              </a:buClr>
              <a:buSzPct val="95000"/>
              <a:buFont typeface="Symbol" panose="05050102010706020507" pitchFamily="18" charset="2"/>
              <a:buChar char=""/>
              <a:defRPr sz="2000" kern="1200">
                <a:solidFill>
                  <a:schemeClr val="bg1"/>
                </a:solidFill>
                <a:latin typeface="+mn-lt"/>
                <a:ea typeface="+mn-ea"/>
                <a:cs typeface="+mn-cs"/>
              </a:defRPr>
            </a:lvl2pPr>
            <a:lvl3pPr marL="542925" indent="-276225" algn="l" defTabSz="1043056" rtl="0" eaLnBrk="1" latinLnBrk="0" hangingPunct="1">
              <a:lnSpc>
                <a:spcPts val="2400"/>
              </a:lnSpc>
              <a:spcBef>
                <a:spcPts val="850"/>
              </a:spcBef>
              <a:buClr>
                <a:schemeClr val="tx2"/>
              </a:buClr>
              <a:buFont typeface="Arial" panose="020B0604020202020204" pitchFamily="34" charset="0"/>
              <a:buChar char="–"/>
              <a:defRPr sz="2000" kern="1200">
                <a:solidFill>
                  <a:schemeClr val="bg1"/>
                </a:solidFill>
                <a:latin typeface="+mn-lt"/>
                <a:ea typeface="+mn-ea"/>
                <a:cs typeface="+mn-cs"/>
              </a:defRPr>
            </a:lvl3pPr>
            <a:lvl4pPr marL="857250" indent="-228600" algn="l" defTabSz="1043056" rtl="0" eaLnBrk="1" latinLnBrk="0" hangingPunct="1">
              <a:lnSpc>
                <a:spcPts val="2400"/>
              </a:lnSpc>
              <a:spcBef>
                <a:spcPts val="850"/>
              </a:spcBef>
              <a:buClr>
                <a:schemeClr val="tx2"/>
              </a:buClr>
              <a:buFont typeface="Archer Bold" pitchFamily="50" charset="0"/>
              <a:buChar char="•"/>
              <a:defRPr sz="2000" kern="1200">
                <a:solidFill>
                  <a:schemeClr val="bg1"/>
                </a:solidFill>
                <a:latin typeface="+mn-lt"/>
                <a:ea typeface="+mn-ea"/>
                <a:cs typeface="+mn-cs"/>
              </a:defRPr>
            </a:lvl4pPr>
            <a:lvl5pPr marL="1095375" indent="-180975" algn="l" defTabSz="1043056" rtl="0" eaLnBrk="1" latinLnBrk="0" hangingPunct="1">
              <a:lnSpc>
                <a:spcPts val="2400"/>
              </a:lnSpc>
              <a:spcBef>
                <a:spcPts val="850"/>
              </a:spcBef>
              <a:buClr>
                <a:schemeClr val="tx2"/>
              </a:buClr>
              <a:buFont typeface="Arial" panose="020B0604020202020204" pitchFamily="34" charset="0"/>
              <a:buChar char="-"/>
              <a:defRPr sz="2000" kern="1200">
                <a:solidFill>
                  <a:schemeClr val="bg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4762" indent="0">
              <a:buFont typeface="+mj-lt"/>
              <a:buNone/>
            </a:pPr>
            <a:r>
              <a:rPr lang="en-GB" dirty="0" smtClean="0"/>
              <a:t>Percentage of percutaneous coronary interventions using drug eluting stents in an NHS setting in England. NICE guidance was published in 2003 and 2008 (red arrows)</a:t>
            </a:r>
            <a:endParaRPr lang="en-GB" dirty="0"/>
          </a:p>
        </p:txBody>
      </p:sp>
    </p:spTree>
    <p:extLst>
      <p:ext uri="{BB962C8B-B14F-4D97-AF65-F5344CB8AC3E}">
        <p14:creationId xmlns:p14="http://schemas.microsoft.com/office/powerpoint/2010/main" val="42043111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21" y="690111"/>
            <a:ext cx="9425041" cy="1387068"/>
          </a:xfrm>
        </p:spPr>
        <p:txBody>
          <a:bodyPr/>
          <a:lstStyle/>
          <a:p>
            <a:r>
              <a:rPr lang="en-GB" dirty="0" smtClean="0"/>
              <a:t>Vision for the future</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17</a:t>
            </a:fld>
            <a:endParaRPr lang="en-GB" dirty="0"/>
          </a:p>
        </p:txBody>
      </p:sp>
      <p:sp>
        <p:nvSpPr>
          <p:cNvPr id="5" name="Content Placeholder 2">
            <a:extLst>
              <a:ext uri="{FF2B5EF4-FFF2-40B4-BE49-F238E27FC236}">
                <a16:creationId xmlns:a16="http://schemas.microsoft.com/office/drawing/2014/main" xmlns="" id="{7C7B1489-2AF5-4874-8A5C-CC9B6079F843}"/>
              </a:ext>
            </a:extLst>
          </p:cNvPr>
          <p:cNvSpPr txBox="1">
            <a:spLocks noGrp="1"/>
          </p:cNvSpPr>
          <p:nvPr>
            <p:ph type="body" sz="quarter" idx="13"/>
          </p:nvPr>
        </p:nvSpPr>
        <p:spPr>
          <a:xfrm>
            <a:off x="148858" y="1754371"/>
            <a:ext cx="7304566" cy="4529472"/>
          </a:xfrm>
          <a:prstGeom prst="rect">
            <a:avLst/>
          </a:prstGeom>
        </p:spPr>
        <p:txBody>
          <a:bodyPr vert="horz" lIns="0" tIns="0" rIns="0" bIns="0" rtlCol="0">
            <a:noAutofit/>
          </a:bodyPr>
          <a:lstStyle>
            <a:lvl1pPr marL="4320" indent="0" algn="l" defTabSz="946052" rtl="0" eaLnBrk="1" latinLnBrk="0" hangingPunct="1">
              <a:lnSpc>
                <a:spcPts val="2540"/>
              </a:lnSpc>
              <a:spcBef>
                <a:spcPts val="771"/>
              </a:spcBef>
              <a:buClr>
                <a:schemeClr val="tx1"/>
              </a:buClr>
              <a:buFont typeface="Arial" pitchFamily="34" charset="0"/>
              <a:buNone/>
              <a:defRPr sz="2177" kern="1200">
                <a:solidFill>
                  <a:schemeClr val="tx1"/>
                </a:solidFill>
                <a:latin typeface="+mn-lt"/>
                <a:ea typeface="+mn-ea"/>
                <a:cs typeface="+mn-cs"/>
              </a:defRPr>
            </a:lvl1pPr>
            <a:lvl2pPr marL="215979" indent="-215979" algn="l" defTabSz="946052" rtl="0" eaLnBrk="1" latinLnBrk="0" hangingPunct="1">
              <a:lnSpc>
                <a:spcPts val="2540"/>
              </a:lnSpc>
              <a:spcBef>
                <a:spcPts val="771"/>
              </a:spcBef>
              <a:buClr>
                <a:schemeClr val="tx1"/>
              </a:buClr>
              <a:buSzPct val="95000"/>
              <a:buFont typeface="Symbol" panose="05050102010706020507" pitchFamily="18" charset="2"/>
              <a:buChar char=""/>
              <a:defRPr sz="2177" kern="1200">
                <a:solidFill>
                  <a:schemeClr val="tx1"/>
                </a:solidFill>
                <a:latin typeface="+mn-lt"/>
                <a:ea typeface="+mn-ea"/>
                <a:cs typeface="+mn-cs"/>
              </a:defRPr>
            </a:lvl2pPr>
            <a:lvl3pPr marL="492433" indent="-250536" algn="l" defTabSz="946052" rtl="0" eaLnBrk="1" latinLnBrk="0" hangingPunct="1">
              <a:lnSpc>
                <a:spcPts val="2540"/>
              </a:lnSpc>
              <a:spcBef>
                <a:spcPts val="771"/>
              </a:spcBef>
              <a:buClr>
                <a:schemeClr val="tx1"/>
              </a:buClr>
              <a:buFont typeface="Arial" panose="020B0604020202020204" pitchFamily="34" charset="0"/>
              <a:buChar char="–"/>
              <a:defRPr sz="2177" kern="1200">
                <a:solidFill>
                  <a:schemeClr val="tx1"/>
                </a:solidFill>
                <a:latin typeface="+mn-lt"/>
                <a:ea typeface="+mn-ea"/>
                <a:cs typeface="+mn-cs"/>
              </a:defRPr>
            </a:lvl3pPr>
            <a:lvl4pPr marL="777526" indent="-207340" algn="l" defTabSz="946052" rtl="0" eaLnBrk="1" latinLnBrk="0" hangingPunct="1">
              <a:lnSpc>
                <a:spcPts val="2540"/>
              </a:lnSpc>
              <a:spcBef>
                <a:spcPts val="771"/>
              </a:spcBef>
              <a:buClr>
                <a:schemeClr val="tx1"/>
              </a:buClr>
              <a:buFont typeface="Archer Bold" pitchFamily="50" charset="0"/>
              <a:buChar char="•"/>
              <a:defRPr sz="2177" kern="1200">
                <a:solidFill>
                  <a:schemeClr val="tx1"/>
                </a:solidFill>
                <a:latin typeface="+mn-lt"/>
                <a:ea typeface="+mn-ea"/>
                <a:cs typeface="+mn-cs"/>
              </a:defRPr>
            </a:lvl4pPr>
            <a:lvl5pPr marL="993505" indent="-164144" algn="l" defTabSz="946052" rtl="0" eaLnBrk="1" latinLnBrk="0" hangingPunct="1">
              <a:lnSpc>
                <a:spcPts val="2540"/>
              </a:lnSpc>
              <a:spcBef>
                <a:spcPts val="771"/>
              </a:spcBef>
              <a:buClr>
                <a:schemeClr val="tx1"/>
              </a:buClr>
              <a:buFont typeface="Arial" panose="020B0604020202020204" pitchFamily="34" charset="0"/>
              <a:buChar char="-"/>
              <a:defRPr sz="2177" kern="1200">
                <a:solidFill>
                  <a:schemeClr val="tx1"/>
                </a:solidFill>
                <a:latin typeface="+mn-lt"/>
                <a:ea typeface="+mn-ea"/>
                <a:cs typeface="+mn-cs"/>
              </a:defRPr>
            </a:lvl5pPr>
            <a:lvl6pPr marL="2601642" indent="-236513" algn="l" defTabSz="946052" rtl="0" eaLnBrk="1" latinLnBrk="0" hangingPunct="1">
              <a:spcBef>
                <a:spcPct val="20000"/>
              </a:spcBef>
              <a:buFont typeface="Arial" pitchFamily="34" charset="0"/>
              <a:buChar char="•"/>
              <a:defRPr sz="2086" kern="1200">
                <a:solidFill>
                  <a:schemeClr val="tx1"/>
                </a:solidFill>
                <a:latin typeface="+mn-lt"/>
                <a:ea typeface="+mn-ea"/>
                <a:cs typeface="+mn-cs"/>
              </a:defRPr>
            </a:lvl6pPr>
            <a:lvl7pPr marL="3074668" indent="-236513" algn="l" defTabSz="946052" rtl="0" eaLnBrk="1" latinLnBrk="0" hangingPunct="1">
              <a:spcBef>
                <a:spcPct val="20000"/>
              </a:spcBef>
              <a:buFont typeface="Arial" pitchFamily="34" charset="0"/>
              <a:buChar char="•"/>
              <a:defRPr sz="2086" kern="1200">
                <a:solidFill>
                  <a:schemeClr val="tx1"/>
                </a:solidFill>
                <a:latin typeface="+mn-lt"/>
                <a:ea typeface="+mn-ea"/>
                <a:cs typeface="+mn-cs"/>
              </a:defRPr>
            </a:lvl7pPr>
            <a:lvl8pPr marL="3547694" indent="-236513" algn="l" defTabSz="946052" rtl="0" eaLnBrk="1" latinLnBrk="0" hangingPunct="1">
              <a:spcBef>
                <a:spcPct val="20000"/>
              </a:spcBef>
              <a:buFont typeface="Arial" pitchFamily="34" charset="0"/>
              <a:buChar char="•"/>
              <a:defRPr sz="2086" kern="1200">
                <a:solidFill>
                  <a:schemeClr val="tx1"/>
                </a:solidFill>
                <a:latin typeface="+mn-lt"/>
                <a:ea typeface="+mn-ea"/>
                <a:cs typeface="+mn-cs"/>
              </a:defRPr>
            </a:lvl8pPr>
            <a:lvl9pPr marL="4020720" indent="-236513" algn="l" defTabSz="946052" rtl="0" eaLnBrk="1" latinLnBrk="0" hangingPunct="1">
              <a:spcBef>
                <a:spcPct val="20000"/>
              </a:spcBef>
              <a:buFont typeface="Arial" pitchFamily="34" charset="0"/>
              <a:buChar char="•"/>
              <a:defRPr sz="2086" kern="1200">
                <a:solidFill>
                  <a:schemeClr val="tx1"/>
                </a:solidFill>
                <a:latin typeface="+mn-lt"/>
                <a:ea typeface="+mn-ea"/>
                <a:cs typeface="+mn-cs"/>
              </a:defRPr>
            </a:lvl9pPr>
          </a:lstStyle>
          <a:p>
            <a:pPr>
              <a:lnSpc>
                <a:spcPct val="150000"/>
              </a:lnSpc>
              <a:spcBef>
                <a:spcPts val="1200"/>
              </a:spcBef>
              <a:spcAft>
                <a:spcPts val="1200"/>
              </a:spcAft>
              <a:buClr>
                <a:srgbClr val="393938"/>
              </a:buClr>
            </a:pPr>
            <a:r>
              <a:rPr lang="en-GB" sz="2400" dirty="0">
                <a:solidFill>
                  <a:schemeClr val="bg1"/>
                </a:solidFill>
              </a:rPr>
              <a:t>“Our work will be driven by pathways that reflect the way prevention, treatment and care are organised and delivered. These pathways will be the way we prepare and present advice to our users on effectiveness, safety and value for money. The pathways will enable links to be made across topics and within topics, and allow users to access underpinning evidence and practical support”</a:t>
            </a:r>
          </a:p>
        </p:txBody>
      </p:sp>
      <p:graphicFrame>
        <p:nvGraphicFramePr>
          <p:cNvPr id="6" name="Diagram 5"/>
          <p:cNvGraphicFramePr/>
          <p:nvPr>
            <p:extLst/>
          </p:nvPr>
        </p:nvGraphicFramePr>
        <p:xfrm>
          <a:off x="5991191" y="981983"/>
          <a:ext cx="8434301" cy="5774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21740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38940" y="681736"/>
            <a:ext cx="9424547" cy="770027"/>
          </a:xfrm>
        </p:spPr>
        <p:txBody>
          <a:bodyPr/>
          <a:lstStyle/>
          <a:p>
            <a:r>
              <a:rPr lang="en-GB" dirty="0" smtClean="0"/>
              <a:t>Benefits of the pathways approach</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solidFill>
                  <a:srgbClr val="393938"/>
                </a:solidFill>
              </a:rPr>
              <a:pPr/>
              <a:t>18</a:t>
            </a:fld>
            <a:endParaRPr lang="en-GB" dirty="0">
              <a:solidFill>
                <a:srgbClr val="393938"/>
              </a:solidFill>
            </a:endParaRPr>
          </a:p>
        </p:txBody>
      </p:sp>
      <p:sp>
        <p:nvSpPr>
          <p:cNvPr id="7" name="Text Placeholder 6"/>
          <p:cNvSpPr>
            <a:spLocks noGrp="1"/>
          </p:cNvSpPr>
          <p:nvPr>
            <p:ph type="body" sz="quarter" idx="13"/>
          </p:nvPr>
        </p:nvSpPr>
        <p:spPr>
          <a:xfrm>
            <a:off x="638941" y="1895356"/>
            <a:ext cx="7497331" cy="4546839"/>
          </a:xfrm>
        </p:spPr>
        <p:txBody>
          <a:bodyPr/>
          <a:lstStyle/>
          <a:p>
            <a:pPr marL="4763" indent="0">
              <a:lnSpc>
                <a:spcPct val="100000"/>
              </a:lnSpc>
              <a:buNone/>
            </a:pPr>
            <a:r>
              <a:rPr lang="en-GB" sz="2426" b="1" dirty="0">
                <a:solidFill>
                  <a:schemeClr val="bg1"/>
                </a:solidFill>
              </a:rPr>
              <a:t>The overall benefit will be improved care for patients, with better outcomes, as a result of:</a:t>
            </a:r>
          </a:p>
          <a:p>
            <a:pPr>
              <a:lnSpc>
                <a:spcPct val="100000"/>
              </a:lnSpc>
            </a:pPr>
            <a:r>
              <a:rPr lang="en-GB" sz="2426" dirty="0">
                <a:solidFill>
                  <a:schemeClr val="bg1"/>
                </a:solidFill>
              </a:rPr>
              <a:t>Maintaining our recommendations up to date, so care is always based on the best available evidence</a:t>
            </a:r>
          </a:p>
          <a:p>
            <a:pPr lvl="0">
              <a:lnSpc>
                <a:spcPct val="100000"/>
              </a:lnSpc>
            </a:pPr>
            <a:r>
              <a:rPr lang="en-GB" sz="2426" dirty="0">
                <a:solidFill>
                  <a:schemeClr val="bg1"/>
                </a:solidFill>
              </a:rPr>
              <a:t>Rapid sequencing of new drugs and technologies, so they will be adopted more quickly</a:t>
            </a:r>
          </a:p>
          <a:p>
            <a:pPr>
              <a:lnSpc>
                <a:spcPct val="100000"/>
              </a:lnSpc>
            </a:pPr>
            <a:r>
              <a:rPr lang="en-GB" sz="2426" dirty="0" smtClean="0">
                <a:solidFill>
                  <a:schemeClr val="bg1"/>
                </a:solidFill>
              </a:rPr>
              <a:t>More </a:t>
            </a:r>
            <a:r>
              <a:rPr lang="en-GB" sz="2426" dirty="0">
                <a:solidFill>
                  <a:schemeClr val="bg1"/>
                </a:solidFill>
              </a:rPr>
              <a:t>accessible recommendations, so access to NICE advice is quicker and </a:t>
            </a:r>
            <a:r>
              <a:rPr lang="en-GB" sz="2426" dirty="0" smtClean="0">
                <a:solidFill>
                  <a:schemeClr val="bg1"/>
                </a:solidFill>
              </a:rPr>
              <a:t>easier</a:t>
            </a:r>
          </a:p>
          <a:p>
            <a:pPr>
              <a:lnSpc>
                <a:spcPct val="100000"/>
              </a:lnSpc>
            </a:pPr>
            <a:r>
              <a:rPr lang="en-GB" sz="2426" dirty="0" smtClean="0">
                <a:solidFill>
                  <a:schemeClr val="bg1"/>
                </a:solidFill>
              </a:rPr>
              <a:t>Integrating </a:t>
            </a:r>
            <a:r>
              <a:rPr lang="en-GB" sz="2426" dirty="0">
                <a:solidFill>
                  <a:schemeClr val="bg1"/>
                </a:solidFill>
              </a:rPr>
              <a:t>our recommendations into IT systems, so adherence to evidence-based practice is </a:t>
            </a:r>
            <a:r>
              <a:rPr lang="en-GB" sz="2426" dirty="0" smtClean="0">
                <a:solidFill>
                  <a:schemeClr val="bg1"/>
                </a:solidFill>
              </a:rPr>
              <a:t>increased.</a:t>
            </a:r>
            <a:endParaRPr lang="en-GB" sz="2426" dirty="0">
              <a:solidFill>
                <a:schemeClr val="bg1"/>
              </a:solidFill>
            </a:endParaRPr>
          </a:p>
          <a:p>
            <a:endParaRPr lang="en-GB" dirty="0">
              <a:solidFill>
                <a:schemeClr val="bg1"/>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46800" y="2022406"/>
            <a:ext cx="4247632" cy="3089007"/>
          </a:xfrm>
          <a:prstGeom prst="rect">
            <a:avLst/>
          </a:prstGeom>
        </p:spPr>
      </p:pic>
    </p:spTree>
    <p:extLst>
      <p:ext uri="{BB962C8B-B14F-4D97-AF65-F5344CB8AC3E}">
        <p14:creationId xmlns:p14="http://schemas.microsoft.com/office/powerpoint/2010/main" val="2984062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8195" y="770482"/>
            <a:ext cx="9425041" cy="671087"/>
          </a:xfrm>
        </p:spPr>
        <p:txBody>
          <a:bodyPr/>
          <a:lstStyle/>
          <a:p>
            <a:r>
              <a:rPr lang="en-GB" dirty="0" smtClean="0"/>
              <a:t>Areas to cover</a:t>
            </a:r>
            <a:endParaRPr lang="en-GB" dirty="0"/>
          </a:p>
        </p:txBody>
      </p:sp>
      <p:sp>
        <p:nvSpPr>
          <p:cNvPr id="2" name="Slide Number Placeholder 1"/>
          <p:cNvSpPr>
            <a:spLocks noGrp="1"/>
          </p:cNvSpPr>
          <p:nvPr>
            <p:ph type="sldNum" sz="quarter" idx="12"/>
          </p:nvPr>
        </p:nvSpPr>
        <p:spPr/>
        <p:txBody>
          <a:bodyPr/>
          <a:lstStyle/>
          <a:p>
            <a:fld id="{DDBE135E-2566-4748-853C-8A3B78F0FB00}" type="slidenum">
              <a:rPr lang="en-GB" smtClean="0"/>
              <a:t>2</a:t>
            </a:fld>
            <a:endParaRPr lang="en-GB" dirty="0"/>
          </a:p>
        </p:txBody>
      </p:sp>
      <p:sp>
        <p:nvSpPr>
          <p:cNvPr id="6" name="Text Placeholder 5"/>
          <p:cNvSpPr>
            <a:spLocks noGrp="1"/>
          </p:cNvSpPr>
          <p:nvPr>
            <p:ph type="body" sz="quarter" idx="13"/>
          </p:nvPr>
        </p:nvSpPr>
        <p:spPr>
          <a:xfrm>
            <a:off x="708195" y="2167454"/>
            <a:ext cx="4920857" cy="3225519"/>
          </a:xfrm>
        </p:spPr>
        <p:txBody>
          <a:bodyPr/>
          <a:lstStyle/>
          <a:p>
            <a:pPr lvl="0">
              <a:lnSpc>
                <a:spcPct val="100000"/>
              </a:lnSpc>
            </a:pPr>
            <a:r>
              <a:rPr lang="en-GB" sz="2800" dirty="0" smtClean="0">
                <a:solidFill>
                  <a:schemeClr val="bg1"/>
                </a:solidFill>
              </a:rPr>
              <a:t>NICE’s role</a:t>
            </a:r>
            <a:endParaRPr lang="en-GB" sz="2800" dirty="0">
              <a:solidFill>
                <a:schemeClr val="bg1"/>
              </a:solidFill>
            </a:endParaRPr>
          </a:p>
          <a:p>
            <a:pPr lvl="0">
              <a:lnSpc>
                <a:spcPct val="100000"/>
              </a:lnSpc>
            </a:pPr>
            <a:r>
              <a:rPr lang="en-GB" sz="2800" dirty="0">
                <a:solidFill>
                  <a:schemeClr val="bg1"/>
                </a:solidFill>
              </a:rPr>
              <a:t>Assessing safety and effectiveness</a:t>
            </a:r>
          </a:p>
          <a:p>
            <a:pPr lvl="0">
              <a:lnSpc>
                <a:spcPct val="100000"/>
              </a:lnSpc>
            </a:pPr>
            <a:r>
              <a:rPr lang="en-GB" sz="2800" dirty="0">
                <a:solidFill>
                  <a:schemeClr val="bg1"/>
                </a:solidFill>
              </a:rPr>
              <a:t>Evaluating the potential of digital technologies</a:t>
            </a:r>
          </a:p>
          <a:p>
            <a:pPr lvl="0">
              <a:lnSpc>
                <a:spcPct val="100000"/>
              </a:lnSpc>
            </a:pPr>
            <a:r>
              <a:rPr lang="en-GB" sz="2800" dirty="0">
                <a:solidFill>
                  <a:schemeClr val="bg1"/>
                </a:solidFill>
              </a:rPr>
              <a:t>Supporting pathways of care </a:t>
            </a:r>
          </a:p>
          <a:p>
            <a:pPr marL="4762" indent="0">
              <a:buNone/>
            </a:pPr>
            <a:endParaRPr lang="en-GB" dirty="0"/>
          </a:p>
          <a:p>
            <a:endParaRPr lang="en-GB" dirty="0"/>
          </a:p>
        </p:txBody>
      </p:sp>
      <p:sp>
        <p:nvSpPr>
          <p:cNvPr id="8" name="Rectangle 7"/>
          <p:cNvSpPr/>
          <p:nvPr/>
        </p:nvSpPr>
        <p:spPr>
          <a:xfrm>
            <a:off x="6322599" y="5696506"/>
            <a:ext cx="6721475" cy="738664"/>
          </a:xfrm>
          <a:prstGeom prst="rect">
            <a:avLst/>
          </a:prstGeom>
        </p:spPr>
        <p:txBody>
          <a:bodyPr>
            <a:spAutoFit/>
          </a:bodyPr>
          <a:lstStyle/>
          <a:p>
            <a:pPr algn="ctr"/>
            <a:r>
              <a:rPr lang="en-GB" dirty="0">
                <a:solidFill>
                  <a:schemeClr val="bg1"/>
                </a:solidFill>
              </a:rPr>
              <a:t>“</a:t>
            </a:r>
            <a:r>
              <a:rPr lang="en-GB" i="1" dirty="0">
                <a:solidFill>
                  <a:schemeClr val="bg1"/>
                </a:solidFill>
              </a:rPr>
              <a:t>Our purpose is to help improve the quality, sustainability and productivity of health and social </a:t>
            </a:r>
            <a:r>
              <a:rPr lang="en-GB" i="1" dirty="0" smtClean="0">
                <a:solidFill>
                  <a:schemeClr val="bg1"/>
                </a:solidFill>
              </a:rPr>
              <a:t>care” </a:t>
            </a:r>
            <a:endParaRPr lang="en-GB" i="1" dirty="0">
              <a:solidFill>
                <a:schemeClr val="bg1"/>
              </a:solidFill>
            </a:endParaRPr>
          </a:p>
        </p:txBody>
      </p:sp>
      <p:pic>
        <p:nvPicPr>
          <p:cNvPr id="9" name="Picture 8" descr="Image result for football pitch"/>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87209" y="1106026"/>
            <a:ext cx="5590499" cy="419153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97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DBE135E-2566-4748-853C-8A3B78F0FB00}" type="slidenum">
              <a:rPr lang="en-GB" smtClean="0"/>
              <a:t>3</a:t>
            </a:fld>
            <a:endParaRPr lang="en-GB" dirty="0"/>
          </a:p>
        </p:txBody>
      </p:sp>
      <p:sp>
        <p:nvSpPr>
          <p:cNvPr id="4" name="Title 1"/>
          <p:cNvSpPr>
            <a:spLocks noGrp="1"/>
          </p:cNvSpPr>
          <p:nvPr>
            <p:ph type="title"/>
          </p:nvPr>
        </p:nvSpPr>
        <p:spPr>
          <a:xfrm>
            <a:off x="528526" y="576469"/>
            <a:ext cx="13026841" cy="967163"/>
          </a:xfrm>
        </p:spPr>
        <p:txBody>
          <a:bodyPr/>
          <a:lstStyle/>
          <a:p>
            <a:pPr eaLnBrk="1">
              <a:defRPr/>
            </a:pPr>
            <a:r>
              <a:rPr lang="en-GB" sz="4000" dirty="0"/>
              <a:t>Core principles of </a:t>
            </a:r>
            <a:r>
              <a:rPr lang="en-GB" sz="4000" dirty="0" smtClean="0"/>
              <a:t>NICE </a:t>
            </a:r>
            <a:r>
              <a:rPr lang="en-GB" sz="4000" dirty="0"/>
              <a:t>guidance</a:t>
            </a:r>
            <a:endParaRPr lang="en-GB" sz="9600" dirty="0"/>
          </a:p>
        </p:txBody>
      </p:sp>
      <p:pic>
        <p:nvPicPr>
          <p:cNvPr id="5" name="Picture 2" descr="http://www.macrobusiness.com.au/wp-content/uploads/2011/12/cartoon-round-table-discussion.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08408" y="2488915"/>
            <a:ext cx="4553094" cy="27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359142" y="1781797"/>
            <a:ext cx="7673281" cy="5588683"/>
          </a:xfrm>
          <a:prstGeom prst="rect">
            <a:avLst/>
          </a:prstGeom>
        </p:spPr>
        <p:txBody>
          <a:bodyPr/>
          <a:lstStyle>
            <a:lvl1pPr marL="4763" indent="0" algn="l" defTabSz="1043056" rtl="0" eaLnBrk="1" latinLnBrk="0" hangingPunct="1">
              <a:lnSpc>
                <a:spcPts val="2800"/>
              </a:lnSpc>
              <a:spcBef>
                <a:spcPts val="850"/>
              </a:spcBef>
              <a:buFont typeface="Arial" pitchFamily="34" charset="0"/>
              <a:buNone/>
              <a:defRPr sz="2400" kern="1200">
                <a:solidFill>
                  <a:schemeClr val="tx2"/>
                </a:solidFill>
                <a:latin typeface="+mn-lt"/>
                <a:ea typeface="+mn-ea"/>
                <a:cs typeface="+mn-cs"/>
              </a:defRPr>
            </a:lvl1pPr>
            <a:lvl2pPr marL="238125" indent="-238125" algn="l" defTabSz="1043056" rtl="0" eaLnBrk="1" latinLnBrk="0" hangingPunct="1">
              <a:lnSpc>
                <a:spcPts val="2800"/>
              </a:lnSpc>
              <a:spcBef>
                <a:spcPts val="850"/>
              </a:spcBef>
              <a:buClr>
                <a:schemeClr val="tx2"/>
              </a:buClr>
              <a:buSzPct val="95000"/>
              <a:buFont typeface="Symbol" panose="05050102010706020507" pitchFamily="18" charset="2"/>
              <a:buChar char=""/>
              <a:defRPr sz="2400" kern="1200">
                <a:solidFill>
                  <a:schemeClr val="tx2"/>
                </a:solidFill>
                <a:latin typeface="+mn-lt"/>
                <a:ea typeface="+mn-ea"/>
                <a:cs typeface="+mn-cs"/>
              </a:defRPr>
            </a:lvl2pPr>
            <a:lvl3pPr marL="542925" indent="-276225" algn="l" defTabSz="1043056" rtl="0" eaLnBrk="1" latinLnBrk="0" hangingPunct="1">
              <a:lnSpc>
                <a:spcPts val="2800"/>
              </a:lnSpc>
              <a:spcBef>
                <a:spcPts val="850"/>
              </a:spcBef>
              <a:buClr>
                <a:schemeClr val="tx2"/>
              </a:buClr>
              <a:buFont typeface="Arial" panose="020B0604020202020204" pitchFamily="34" charset="0"/>
              <a:buChar char="–"/>
              <a:defRPr sz="2400" kern="1200">
                <a:solidFill>
                  <a:schemeClr val="tx2"/>
                </a:solidFill>
                <a:latin typeface="+mn-lt"/>
                <a:ea typeface="+mn-ea"/>
                <a:cs typeface="+mn-cs"/>
              </a:defRPr>
            </a:lvl3pPr>
            <a:lvl4pPr marL="857250" indent="-228600" algn="l" defTabSz="1043056" rtl="0" eaLnBrk="1" latinLnBrk="0" hangingPunct="1">
              <a:lnSpc>
                <a:spcPts val="2800"/>
              </a:lnSpc>
              <a:spcBef>
                <a:spcPts val="850"/>
              </a:spcBef>
              <a:buClr>
                <a:schemeClr val="tx2"/>
              </a:buClr>
              <a:buFont typeface="Archer Bold" pitchFamily="50" charset="0"/>
              <a:buChar char="•"/>
              <a:defRPr sz="2400" kern="1200">
                <a:solidFill>
                  <a:schemeClr val="tx2"/>
                </a:solidFill>
                <a:latin typeface="+mn-lt"/>
                <a:ea typeface="+mn-ea"/>
                <a:cs typeface="+mn-cs"/>
              </a:defRPr>
            </a:lvl4pPr>
            <a:lvl5pPr marL="1095375" indent="-180975" algn="l" defTabSz="1043056" rtl="0" eaLnBrk="1" latinLnBrk="0" hangingPunct="1">
              <a:lnSpc>
                <a:spcPts val="2800"/>
              </a:lnSpc>
              <a:spcBef>
                <a:spcPts val="850"/>
              </a:spcBef>
              <a:buClr>
                <a:schemeClr val="tx2"/>
              </a:buClr>
              <a:buFont typeface="Arial" panose="020B0604020202020204" pitchFamily="34" charset="0"/>
              <a:buChar char="-"/>
              <a:defRPr sz="24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0000"/>
              </a:lnSpc>
              <a:spcBef>
                <a:spcPts val="1861"/>
              </a:spcBef>
            </a:pPr>
            <a:r>
              <a:rPr lang="en-GB" altLang="en-US" sz="2646" dirty="0" smtClean="0">
                <a:solidFill>
                  <a:schemeClr val="bg1"/>
                </a:solidFill>
                <a:latin typeface="Arial" charset="0"/>
                <a:cs typeface="Arial" charset="0"/>
              </a:rPr>
              <a:t>Comprehensive evidence base – not just RCTS</a:t>
            </a:r>
          </a:p>
          <a:p>
            <a:pPr>
              <a:lnSpc>
                <a:spcPct val="80000"/>
              </a:lnSpc>
              <a:spcBef>
                <a:spcPts val="1861"/>
              </a:spcBef>
            </a:pPr>
            <a:r>
              <a:rPr lang="en-GB" altLang="en-US" sz="2646" dirty="0" smtClean="0">
                <a:solidFill>
                  <a:schemeClr val="bg1"/>
                </a:solidFill>
                <a:latin typeface="Arial" charset="0"/>
                <a:cs typeface="Arial" charset="0"/>
              </a:rPr>
              <a:t>Expert input - from clinicians, economists </a:t>
            </a:r>
            <a:r>
              <a:rPr lang="en-GB" altLang="en-US" sz="2646" dirty="0" err="1" smtClean="0">
                <a:solidFill>
                  <a:schemeClr val="bg1"/>
                </a:solidFill>
                <a:latin typeface="Arial" charset="0"/>
                <a:cs typeface="Arial" charset="0"/>
              </a:rPr>
              <a:t>etc</a:t>
            </a:r>
            <a:endParaRPr lang="en-GB" altLang="en-US" sz="2646" dirty="0" smtClean="0">
              <a:solidFill>
                <a:schemeClr val="bg1"/>
              </a:solidFill>
              <a:latin typeface="Arial" charset="0"/>
              <a:cs typeface="Arial" charset="0"/>
            </a:endParaRPr>
          </a:p>
          <a:p>
            <a:pPr>
              <a:lnSpc>
                <a:spcPct val="80000"/>
              </a:lnSpc>
              <a:spcBef>
                <a:spcPts val="1861"/>
              </a:spcBef>
            </a:pPr>
            <a:r>
              <a:rPr lang="en-GB" altLang="en-US" sz="2646" dirty="0" smtClean="0">
                <a:solidFill>
                  <a:schemeClr val="bg1"/>
                </a:solidFill>
                <a:latin typeface="Arial" charset="0"/>
                <a:cs typeface="Arial" charset="0"/>
              </a:rPr>
              <a:t>Patient and public involvement</a:t>
            </a:r>
          </a:p>
          <a:p>
            <a:pPr>
              <a:lnSpc>
                <a:spcPct val="80000"/>
              </a:lnSpc>
              <a:spcBef>
                <a:spcPts val="1861"/>
              </a:spcBef>
            </a:pPr>
            <a:r>
              <a:rPr lang="en-GB" altLang="en-US" sz="2646" dirty="0" smtClean="0">
                <a:solidFill>
                  <a:schemeClr val="accent3">
                    <a:lumMod val="60000"/>
                    <a:lumOff val="40000"/>
                  </a:schemeClr>
                </a:solidFill>
                <a:latin typeface="Arial" charset="0"/>
                <a:cs typeface="Arial" charset="0"/>
              </a:rPr>
              <a:t>Independent advisory committees</a:t>
            </a:r>
          </a:p>
          <a:p>
            <a:pPr>
              <a:lnSpc>
                <a:spcPct val="80000"/>
              </a:lnSpc>
              <a:spcBef>
                <a:spcPts val="1861"/>
              </a:spcBef>
            </a:pPr>
            <a:r>
              <a:rPr lang="en-GB" altLang="en-US" sz="2646" dirty="0" smtClean="0">
                <a:solidFill>
                  <a:schemeClr val="bg1"/>
                </a:solidFill>
                <a:latin typeface="Arial" charset="0"/>
                <a:cs typeface="Arial" charset="0"/>
              </a:rPr>
              <a:t>Genuine consultation with all stakeholders</a:t>
            </a:r>
          </a:p>
          <a:p>
            <a:pPr>
              <a:lnSpc>
                <a:spcPct val="80000"/>
              </a:lnSpc>
              <a:spcBef>
                <a:spcPts val="1861"/>
              </a:spcBef>
            </a:pPr>
            <a:r>
              <a:rPr lang="en-GB" altLang="en-US" sz="2646" dirty="0" smtClean="0">
                <a:solidFill>
                  <a:schemeClr val="bg1"/>
                </a:solidFill>
                <a:latin typeface="Arial" charset="0"/>
                <a:cs typeface="Arial" charset="0"/>
              </a:rPr>
              <a:t>Regular review and updating </a:t>
            </a:r>
          </a:p>
          <a:p>
            <a:pPr>
              <a:lnSpc>
                <a:spcPct val="80000"/>
              </a:lnSpc>
              <a:spcBef>
                <a:spcPts val="1861"/>
              </a:spcBef>
            </a:pPr>
            <a:r>
              <a:rPr lang="en-GB" altLang="en-US" sz="2646" dirty="0" smtClean="0">
                <a:solidFill>
                  <a:schemeClr val="bg1"/>
                </a:solidFill>
                <a:latin typeface="Arial" charset="0"/>
                <a:cs typeface="Arial" charset="0"/>
              </a:rPr>
              <a:t>Open and transparent process – meetings held in public.</a:t>
            </a:r>
          </a:p>
          <a:p>
            <a:endParaRPr lang="en-GB" altLang="en-US" sz="2646" dirty="0">
              <a:latin typeface="Arial" charset="0"/>
              <a:cs typeface="Arial" charset="0"/>
            </a:endParaRPr>
          </a:p>
        </p:txBody>
      </p:sp>
    </p:spTree>
    <p:extLst>
      <p:ext uri="{BB962C8B-B14F-4D97-AF65-F5344CB8AC3E}">
        <p14:creationId xmlns:p14="http://schemas.microsoft.com/office/powerpoint/2010/main" val="1795924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NICE portfolio</a:t>
            </a:r>
            <a:endParaRPr lang="en-US" dirty="0"/>
          </a:p>
        </p:txBody>
      </p:sp>
      <p:sp>
        <p:nvSpPr>
          <p:cNvPr id="6" name="Rectangle 5"/>
          <p:cNvSpPr/>
          <p:nvPr/>
        </p:nvSpPr>
        <p:spPr>
          <a:xfrm>
            <a:off x="1882776" y="2200275"/>
            <a:ext cx="1520825" cy="857250"/>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Health</a:t>
            </a:r>
            <a:endParaRPr lang="en-US" sz="1400" b="1" dirty="0"/>
          </a:p>
        </p:txBody>
      </p:sp>
      <p:sp>
        <p:nvSpPr>
          <p:cNvPr id="7" name="Rectangle 6"/>
          <p:cNvSpPr/>
          <p:nvPr/>
        </p:nvSpPr>
        <p:spPr>
          <a:xfrm>
            <a:off x="1882776" y="3486150"/>
            <a:ext cx="1520825" cy="857250"/>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Public Health</a:t>
            </a:r>
            <a:endParaRPr lang="en-US" sz="1400" b="1" dirty="0"/>
          </a:p>
        </p:txBody>
      </p:sp>
      <p:sp>
        <p:nvSpPr>
          <p:cNvPr id="8" name="Rectangle 7"/>
          <p:cNvSpPr/>
          <p:nvPr/>
        </p:nvSpPr>
        <p:spPr>
          <a:xfrm>
            <a:off x="1882776" y="4714875"/>
            <a:ext cx="1520825" cy="857250"/>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Social Care</a:t>
            </a:r>
            <a:endParaRPr lang="en-US" sz="1400" b="1" dirty="0"/>
          </a:p>
        </p:txBody>
      </p:sp>
      <p:sp>
        <p:nvSpPr>
          <p:cNvPr id="18" name="Oval 17"/>
          <p:cNvSpPr/>
          <p:nvPr/>
        </p:nvSpPr>
        <p:spPr>
          <a:xfrm>
            <a:off x="10034275" y="2360925"/>
            <a:ext cx="1393200" cy="1393200"/>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solidFill>
                  <a:schemeClr val="bg1"/>
                </a:solidFill>
              </a:rPr>
              <a:t>New Medicines</a:t>
            </a:r>
            <a:endParaRPr lang="en-US" sz="1400" b="1" dirty="0">
              <a:solidFill>
                <a:schemeClr val="bg1"/>
              </a:solidFill>
            </a:endParaRPr>
          </a:p>
        </p:txBody>
      </p:sp>
      <p:sp>
        <p:nvSpPr>
          <p:cNvPr id="19" name="Oval 18"/>
          <p:cNvSpPr/>
          <p:nvPr/>
        </p:nvSpPr>
        <p:spPr>
          <a:xfrm>
            <a:off x="10034275" y="4018275"/>
            <a:ext cx="1393200" cy="1393200"/>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dirty="0">
              <a:solidFill>
                <a:schemeClr val="bg1"/>
              </a:solidFill>
            </a:endParaRPr>
          </a:p>
        </p:txBody>
      </p:sp>
      <p:sp>
        <p:nvSpPr>
          <p:cNvPr id="20" name="TextBox 19"/>
          <p:cNvSpPr txBox="1"/>
          <p:nvPr/>
        </p:nvSpPr>
        <p:spPr>
          <a:xfrm>
            <a:off x="10091346" y="4401234"/>
            <a:ext cx="1317155" cy="646331"/>
          </a:xfrm>
          <a:prstGeom prst="rect">
            <a:avLst/>
          </a:prstGeom>
          <a:noFill/>
        </p:spPr>
        <p:txBody>
          <a:bodyPr wrap="none" lIns="0" tIns="0" rIns="0" bIns="0" rtlCol="0">
            <a:spAutoFit/>
          </a:bodyPr>
          <a:lstStyle/>
          <a:p>
            <a:pPr algn="ctr"/>
            <a:r>
              <a:rPr lang="en-GB" sz="1400" b="1" dirty="0">
                <a:solidFill>
                  <a:schemeClr val="bg1"/>
                </a:solidFill>
              </a:rPr>
              <a:t>New Medical</a:t>
            </a:r>
          </a:p>
          <a:p>
            <a:pPr algn="ctr"/>
            <a:r>
              <a:rPr lang="en-GB" sz="1400" b="1" dirty="0">
                <a:solidFill>
                  <a:schemeClr val="bg1"/>
                </a:solidFill>
              </a:rPr>
              <a:t>Technologies &amp;</a:t>
            </a:r>
          </a:p>
          <a:p>
            <a:pPr algn="ctr"/>
            <a:r>
              <a:rPr lang="en-GB" sz="1400" b="1" dirty="0">
                <a:solidFill>
                  <a:schemeClr val="bg1"/>
                </a:solidFill>
              </a:rPr>
              <a:t>Diagnostics </a:t>
            </a:r>
            <a:endParaRPr lang="en-US" sz="1400" b="1" dirty="0">
              <a:solidFill>
                <a:schemeClr val="bg1"/>
              </a:solidFill>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5249" y="3219057"/>
            <a:ext cx="454153" cy="390145"/>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9485248" y="4162514"/>
            <a:ext cx="454153" cy="390145"/>
          </a:xfrm>
          <a:prstGeom prst="rect">
            <a:avLst/>
          </a:prstGeom>
        </p:spPr>
      </p:pic>
      <p:cxnSp>
        <p:nvCxnSpPr>
          <p:cNvPr id="24" name="Straight Connector 23"/>
          <p:cNvCxnSpPr/>
          <p:nvPr/>
        </p:nvCxnSpPr>
        <p:spPr>
          <a:xfrm>
            <a:off x="5346701" y="3886200"/>
            <a:ext cx="2743200" cy="0"/>
          </a:xfrm>
          <a:prstGeom prst="line">
            <a:avLst/>
          </a:prstGeom>
          <a:ln w="38100">
            <a:solidFill>
              <a:srgbClr val="61606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22950" y="2360925"/>
            <a:ext cx="1695450" cy="2906400"/>
          </a:xfrm>
          <a:prstGeom prst="line">
            <a:avLst/>
          </a:prstGeom>
          <a:ln w="38100">
            <a:solidFill>
              <a:srgbClr val="61606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902953" y="2399025"/>
            <a:ext cx="1695450" cy="2906400"/>
          </a:xfrm>
          <a:prstGeom prst="line">
            <a:avLst/>
          </a:prstGeom>
          <a:ln w="38100">
            <a:solidFill>
              <a:srgbClr val="616060"/>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014600" y="1503675"/>
            <a:ext cx="1393200" cy="1393200"/>
          </a:xfrm>
          <a:prstGeom prst="ellipse">
            <a:avLst/>
          </a:prstGeom>
          <a:solidFill>
            <a:srgbClr val="A2BD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dirty="0"/>
          </a:p>
        </p:txBody>
      </p:sp>
      <p:sp>
        <p:nvSpPr>
          <p:cNvPr id="11" name="Oval 10"/>
          <p:cNvSpPr/>
          <p:nvPr/>
        </p:nvSpPr>
        <p:spPr>
          <a:xfrm>
            <a:off x="7014850" y="1503675"/>
            <a:ext cx="1393200" cy="1393200"/>
          </a:xfrm>
          <a:prstGeom prst="ellipse">
            <a:avLst/>
          </a:prstGeom>
          <a:solidFill>
            <a:srgbClr val="A2BD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solidFill>
                  <a:schemeClr val="tx1"/>
                </a:solidFill>
              </a:rPr>
              <a:t>Advice</a:t>
            </a:r>
            <a:endParaRPr lang="en-US" sz="1400" b="1" dirty="0">
              <a:solidFill>
                <a:schemeClr val="tx1"/>
              </a:solidFill>
            </a:endParaRPr>
          </a:p>
        </p:txBody>
      </p:sp>
      <p:sp>
        <p:nvSpPr>
          <p:cNvPr id="12" name="Oval 11"/>
          <p:cNvSpPr/>
          <p:nvPr/>
        </p:nvSpPr>
        <p:spPr>
          <a:xfrm>
            <a:off x="7948300" y="3189600"/>
            <a:ext cx="1393200" cy="1393200"/>
          </a:xfrm>
          <a:prstGeom prst="ellipse">
            <a:avLst/>
          </a:prstGeom>
          <a:solidFill>
            <a:srgbClr val="A2BD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solidFill>
                  <a:schemeClr val="tx1"/>
                </a:solidFill>
              </a:rPr>
              <a:t>Appraisals</a:t>
            </a:r>
            <a:endParaRPr lang="en-US" sz="1400" b="1" dirty="0">
              <a:solidFill>
                <a:schemeClr val="tx1"/>
              </a:solidFill>
            </a:endParaRPr>
          </a:p>
        </p:txBody>
      </p:sp>
      <p:sp>
        <p:nvSpPr>
          <p:cNvPr id="13" name="Oval 12"/>
          <p:cNvSpPr/>
          <p:nvPr/>
        </p:nvSpPr>
        <p:spPr>
          <a:xfrm>
            <a:off x="4119251" y="3189600"/>
            <a:ext cx="1393200" cy="1393200"/>
          </a:xfrm>
          <a:prstGeom prst="ellipse">
            <a:avLst/>
          </a:prstGeom>
          <a:solidFill>
            <a:srgbClr val="A2BD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solidFill>
                  <a:schemeClr val="tx1"/>
                </a:solidFill>
              </a:rPr>
              <a:t>Guidelines</a:t>
            </a:r>
            <a:endParaRPr lang="en-US" sz="1400" b="1" dirty="0">
              <a:solidFill>
                <a:schemeClr val="tx1"/>
              </a:solidFill>
            </a:endParaRPr>
          </a:p>
        </p:txBody>
      </p:sp>
      <p:sp>
        <p:nvSpPr>
          <p:cNvPr id="14" name="Oval 13"/>
          <p:cNvSpPr/>
          <p:nvPr/>
        </p:nvSpPr>
        <p:spPr>
          <a:xfrm>
            <a:off x="5014600" y="4837425"/>
            <a:ext cx="1393200" cy="1393200"/>
          </a:xfrm>
          <a:prstGeom prst="ellipse">
            <a:avLst/>
          </a:prstGeom>
          <a:solidFill>
            <a:srgbClr val="A2BD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solidFill>
                  <a:schemeClr val="tx1"/>
                </a:solidFill>
              </a:rPr>
              <a:t>Quality standards</a:t>
            </a:r>
            <a:endParaRPr lang="en-US" sz="1400" b="1" dirty="0">
              <a:solidFill>
                <a:schemeClr val="tx1"/>
              </a:solidFill>
            </a:endParaRPr>
          </a:p>
        </p:txBody>
      </p:sp>
      <p:sp>
        <p:nvSpPr>
          <p:cNvPr id="15" name="Oval 14"/>
          <p:cNvSpPr/>
          <p:nvPr/>
        </p:nvSpPr>
        <p:spPr>
          <a:xfrm>
            <a:off x="7014850" y="4837425"/>
            <a:ext cx="1393200" cy="1393200"/>
          </a:xfrm>
          <a:prstGeom prst="ellipse">
            <a:avLst/>
          </a:prstGeom>
          <a:solidFill>
            <a:srgbClr val="A2BD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b="1" dirty="0">
                <a:solidFill>
                  <a:schemeClr val="tx1"/>
                </a:solidFill>
              </a:rPr>
              <a:t>Indicators</a:t>
            </a:r>
            <a:endParaRPr lang="en-US" sz="1400" b="1" dirty="0">
              <a:solidFill>
                <a:schemeClr val="tx1"/>
              </a:solidFill>
            </a:endParaRPr>
          </a:p>
        </p:txBody>
      </p:sp>
      <p:sp>
        <p:nvSpPr>
          <p:cNvPr id="16" name="Oval 15"/>
          <p:cNvSpPr/>
          <p:nvPr/>
        </p:nvSpPr>
        <p:spPr>
          <a:xfrm>
            <a:off x="6043925" y="3189600"/>
            <a:ext cx="1393200" cy="139320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chemeClr val="tx1"/>
              </a:solidFill>
              <a:latin typeface="+mj-lt"/>
            </a:endParaRPr>
          </a:p>
        </p:txBody>
      </p:sp>
      <p:sp>
        <p:nvSpPr>
          <p:cNvPr id="10" name="TextBox 9"/>
          <p:cNvSpPr txBox="1"/>
          <p:nvPr/>
        </p:nvSpPr>
        <p:spPr>
          <a:xfrm>
            <a:off x="4980981" y="2010459"/>
            <a:ext cx="1517589" cy="646331"/>
          </a:xfrm>
          <a:prstGeom prst="rect">
            <a:avLst/>
          </a:prstGeom>
          <a:noFill/>
        </p:spPr>
        <p:txBody>
          <a:bodyPr wrap="square" lIns="0" tIns="0" rIns="0" bIns="0" rtlCol="0">
            <a:spAutoFit/>
          </a:bodyPr>
          <a:lstStyle/>
          <a:p>
            <a:pPr algn="ctr"/>
            <a:r>
              <a:rPr lang="en-GB" sz="1400" b="1" dirty="0"/>
              <a:t>Interventional procedures</a:t>
            </a:r>
            <a:endParaRPr lang="en-US" sz="1400" b="1" dirty="0"/>
          </a:p>
          <a:p>
            <a:pPr algn="ctr"/>
            <a:endParaRPr lang="en-US" sz="1400" dirty="0">
              <a:solidFill>
                <a:schemeClr val="bg1"/>
              </a:solidFill>
            </a:endParaRPr>
          </a:p>
        </p:txBody>
      </p:sp>
      <p:sp>
        <p:nvSpPr>
          <p:cNvPr id="17" name="TextBox 16"/>
          <p:cNvSpPr txBox="1"/>
          <p:nvPr/>
        </p:nvSpPr>
        <p:spPr>
          <a:xfrm>
            <a:off x="6186156" y="3609202"/>
            <a:ext cx="1102866" cy="553998"/>
          </a:xfrm>
          <a:prstGeom prst="rect">
            <a:avLst/>
          </a:prstGeom>
          <a:noFill/>
        </p:spPr>
        <p:txBody>
          <a:bodyPr wrap="none" lIns="0" tIns="0" rIns="0" bIns="0" rtlCol="0">
            <a:spAutoFit/>
          </a:bodyPr>
          <a:lstStyle/>
          <a:p>
            <a:r>
              <a:rPr lang="en-GB" sz="3600" dirty="0">
                <a:solidFill>
                  <a:srgbClr val="18646E"/>
                </a:solidFill>
                <a:latin typeface="+mj-lt"/>
              </a:rPr>
              <a:t>NICE</a:t>
            </a:r>
            <a:endParaRPr lang="en-US" sz="3600" dirty="0">
              <a:solidFill>
                <a:srgbClr val="18646E"/>
              </a:solidFill>
              <a:latin typeface="+mj-lt"/>
            </a:endParaRPr>
          </a:p>
        </p:txBody>
      </p:sp>
      <p:sp>
        <p:nvSpPr>
          <p:cNvPr id="28" name="Slide Number Placeholder 27"/>
          <p:cNvSpPr>
            <a:spLocks noGrp="1"/>
          </p:cNvSpPr>
          <p:nvPr>
            <p:ph type="sldNum" sz="quarter" idx="12"/>
          </p:nvPr>
        </p:nvSpPr>
        <p:spPr/>
        <p:txBody>
          <a:bodyPr/>
          <a:lstStyle/>
          <a:p>
            <a:fld id="{DDBE135E-2566-4748-853C-8A3B78F0FB00}" type="slidenum">
              <a:rPr lang="en-GB" smtClean="0"/>
              <a:t>4</a:t>
            </a:fld>
            <a:endParaRPr lang="en-GB" dirty="0"/>
          </a:p>
        </p:txBody>
      </p:sp>
    </p:spTree>
    <p:extLst>
      <p:ext uri="{BB962C8B-B14F-4D97-AF65-F5344CB8AC3E}">
        <p14:creationId xmlns:p14="http://schemas.microsoft.com/office/powerpoint/2010/main" val="196813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352" y="581243"/>
            <a:ext cx="9425041" cy="939443"/>
          </a:xfrm>
        </p:spPr>
        <p:txBody>
          <a:bodyPr/>
          <a:lstStyle/>
          <a:p>
            <a:r>
              <a:rPr lang="en-GB" dirty="0" smtClean="0"/>
              <a:t>Interventional procedures guidance</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5</a:t>
            </a:fld>
            <a:endParaRPr lang="en-GB" dirty="0"/>
          </a:p>
        </p:txBody>
      </p:sp>
      <p:sp>
        <p:nvSpPr>
          <p:cNvPr id="4" name="Text Placeholder 3"/>
          <p:cNvSpPr>
            <a:spLocks noGrp="1"/>
          </p:cNvSpPr>
          <p:nvPr>
            <p:ph type="body" sz="quarter" idx="13"/>
          </p:nvPr>
        </p:nvSpPr>
        <p:spPr>
          <a:xfrm>
            <a:off x="519353" y="1590261"/>
            <a:ext cx="7431952" cy="5029200"/>
          </a:xfrm>
        </p:spPr>
        <p:txBody>
          <a:bodyPr/>
          <a:lstStyle/>
          <a:p>
            <a:pPr>
              <a:lnSpc>
                <a:spcPct val="100000"/>
              </a:lnSpc>
            </a:pPr>
            <a:r>
              <a:rPr lang="en-GB" altLang="en-US" sz="2800" dirty="0">
                <a:solidFill>
                  <a:schemeClr val="bg1"/>
                </a:solidFill>
                <a:latin typeface="Arial" charset="0"/>
                <a:cs typeface="Arial" charset="0"/>
              </a:rPr>
              <a:t>Guidance as to whether interventional procedures used for diagnosis or treatment are </a:t>
            </a:r>
            <a:r>
              <a:rPr lang="en-GB" altLang="en-US" sz="2800" dirty="0">
                <a:solidFill>
                  <a:schemeClr val="accent5">
                    <a:lumMod val="60000"/>
                    <a:lumOff val="40000"/>
                  </a:schemeClr>
                </a:solidFill>
                <a:latin typeface="Arial" charset="0"/>
                <a:cs typeface="Arial" charset="0"/>
              </a:rPr>
              <a:t>safe enough and work well enough for routine use in the NHS</a:t>
            </a:r>
          </a:p>
          <a:p>
            <a:pPr>
              <a:lnSpc>
                <a:spcPct val="100000"/>
              </a:lnSpc>
            </a:pPr>
            <a:r>
              <a:rPr lang="en-GB" altLang="en-US" sz="2800" dirty="0">
                <a:solidFill>
                  <a:schemeClr val="bg1"/>
                </a:solidFill>
                <a:latin typeface="Arial" charset="0"/>
                <a:cs typeface="Arial" charset="0"/>
              </a:rPr>
              <a:t>Procedures used for diagnosis or treatment that involve:</a:t>
            </a:r>
            <a:endParaRPr lang="en-GB" altLang="en-US" sz="1800" dirty="0">
              <a:solidFill>
                <a:schemeClr val="bg1"/>
              </a:solidFill>
              <a:latin typeface="Arial" charset="0"/>
              <a:cs typeface="Arial" charset="0"/>
            </a:endParaRPr>
          </a:p>
          <a:p>
            <a:pPr lvl="2">
              <a:lnSpc>
                <a:spcPct val="100000"/>
              </a:lnSpc>
              <a:buSzPct val="130000"/>
            </a:pPr>
            <a:r>
              <a:rPr lang="en-GB" altLang="en-US" dirty="0">
                <a:latin typeface="Arial" charset="0"/>
                <a:cs typeface="Arial" charset="0"/>
              </a:rPr>
              <a:t>Making a cut or hole to gain access to the inside of a patient’s body, or</a:t>
            </a:r>
          </a:p>
          <a:p>
            <a:pPr lvl="2">
              <a:lnSpc>
                <a:spcPct val="100000"/>
              </a:lnSpc>
              <a:buSzPct val="130000"/>
            </a:pPr>
            <a:r>
              <a:rPr lang="en-GB" altLang="en-US" dirty="0">
                <a:latin typeface="Arial" charset="0"/>
                <a:cs typeface="Arial" charset="0"/>
              </a:rPr>
              <a:t>Gaining access to a body cavity without cutting into the body, or</a:t>
            </a:r>
          </a:p>
          <a:p>
            <a:pPr lvl="2">
              <a:lnSpc>
                <a:spcPct val="100000"/>
              </a:lnSpc>
              <a:buSzPct val="130000"/>
            </a:pPr>
            <a:r>
              <a:rPr lang="en-GB" altLang="en-US" dirty="0">
                <a:latin typeface="Arial" charset="0"/>
                <a:cs typeface="Arial" charset="0"/>
              </a:rPr>
              <a:t>Using electromagnetic radiation (which includes X-rays, lasers, gamma-rays and ultraviolet light).</a:t>
            </a:r>
          </a:p>
          <a:p>
            <a:pPr>
              <a:lnSpc>
                <a:spcPct val="100000"/>
              </a:lnSpc>
            </a:pPr>
            <a:endParaRPr lang="en-GB" altLang="en-US" sz="2646" dirty="0">
              <a:latin typeface="Arial" charset="0"/>
              <a:cs typeface="Arial" charset="0"/>
            </a:endParaRPr>
          </a:p>
          <a:p>
            <a:pPr>
              <a:lnSpc>
                <a:spcPct val="100000"/>
              </a:lnSpc>
            </a:pPr>
            <a:endParaRPr lang="en-GB" dirty="0"/>
          </a:p>
        </p:txBody>
      </p:sp>
      <p:pic>
        <p:nvPicPr>
          <p:cNvPr id="1026" name="Picture 2" descr="Image result for vaginal Me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639" y="2613991"/>
            <a:ext cx="4737652" cy="284259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4490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DBE135E-2566-4748-853C-8A3B78F0FB00}" type="slidenum">
              <a:rPr lang="en-GB" smtClean="0"/>
              <a:t>6</a:t>
            </a:fld>
            <a:endParaRPr lang="en-GB" dirty="0"/>
          </a:p>
        </p:txBody>
      </p:sp>
      <p:grpSp>
        <p:nvGrpSpPr>
          <p:cNvPr id="5" name="Group 2"/>
          <p:cNvGrpSpPr>
            <a:grpSpLocks/>
          </p:cNvGrpSpPr>
          <p:nvPr/>
        </p:nvGrpSpPr>
        <p:grpSpPr bwMode="auto">
          <a:xfrm>
            <a:off x="677132" y="3411323"/>
            <a:ext cx="11649945" cy="2784716"/>
            <a:chOff x="336" y="2448"/>
            <a:chExt cx="4992" cy="1591"/>
          </a:xfrm>
          <a:solidFill>
            <a:schemeClr val="accent6">
              <a:lumMod val="50000"/>
            </a:schemeClr>
          </a:solidFill>
        </p:grpSpPr>
        <p:sp>
          <p:nvSpPr>
            <p:cNvPr id="6" name="Rectangle 3"/>
            <p:cNvSpPr>
              <a:spLocks noChangeArrowheads="1"/>
            </p:cNvSpPr>
            <p:nvPr/>
          </p:nvSpPr>
          <p:spPr bwMode="auto">
            <a:xfrm>
              <a:off x="336" y="2448"/>
              <a:ext cx="1872" cy="1248"/>
            </a:xfrm>
            <a:prstGeom prst="rect">
              <a:avLst/>
            </a:prstGeom>
            <a:grpFill/>
            <a:ln w="28575">
              <a:solidFill>
                <a:schemeClr val="bg1"/>
              </a:solidFill>
              <a:miter lim="800000"/>
              <a:headEnd/>
              <a:tailEnd/>
            </a:ln>
          </p:spPr>
          <p:txBody>
            <a:bodyPr lIns="19846" tIns="79383" rIns="19846" bIns="79383"/>
            <a:lstStyle/>
            <a:p>
              <a:pPr marL="101513" algn="ctr">
                <a:lnSpc>
                  <a:spcPct val="95000"/>
                </a:lnSpc>
                <a:spcBef>
                  <a:spcPct val="20000"/>
                </a:spcBef>
                <a:buClr>
                  <a:srgbClr val="FFFF00"/>
                </a:buClr>
                <a:defRPr/>
              </a:pPr>
              <a:r>
                <a:rPr lang="en-GB" sz="2646" b="1" dirty="0">
                  <a:solidFill>
                    <a:srgbClr val="CCFF99"/>
                  </a:solidFill>
                </a:rPr>
                <a:t>MAY BE USED</a:t>
              </a:r>
            </a:p>
            <a:p>
              <a:pPr marL="101513" algn="ctr">
                <a:lnSpc>
                  <a:spcPct val="95000"/>
                </a:lnSpc>
                <a:spcBef>
                  <a:spcPct val="20000"/>
                </a:spcBef>
                <a:buClr>
                  <a:srgbClr val="FFFF00"/>
                </a:buClr>
                <a:defRPr/>
              </a:pPr>
              <a:r>
                <a:rPr lang="en-GB" sz="2646" dirty="0">
                  <a:solidFill>
                    <a:srgbClr val="CCFF99"/>
                  </a:solidFill>
                </a:rPr>
                <a:t>with the normal arrangements for consent and audit</a:t>
              </a:r>
            </a:p>
            <a:p>
              <a:pPr marL="101513" algn="ctr">
                <a:lnSpc>
                  <a:spcPct val="95000"/>
                </a:lnSpc>
                <a:spcBef>
                  <a:spcPct val="20000"/>
                </a:spcBef>
                <a:buClr>
                  <a:srgbClr val="FFFF00"/>
                </a:buClr>
                <a:defRPr/>
              </a:pPr>
              <a:endParaRPr lang="en-GB" sz="2205" dirty="0">
                <a:solidFill>
                  <a:srgbClr val="CCFF99"/>
                </a:solidFill>
              </a:endParaRPr>
            </a:p>
          </p:txBody>
        </p:sp>
        <p:sp>
          <p:nvSpPr>
            <p:cNvPr id="7" name="Rectangle 4"/>
            <p:cNvSpPr>
              <a:spLocks noChangeArrowheads="1"/>
            </p:cNvSpPr>
            <p:nvPr/>
          </p:nvSpPr>
          <p:spPr bwMode="auto">
            <a:xfrm>
              <a:off x="2208" y="2448"/>
              <a:ext cx="1256" cy="1248"/>
            </a:xfrm>
            <a:prstGeom prst="rect">
              <a:avLst/>
            </a:prstGeom>
            <a:grpFill/>
            <a:ln w="28575">
              <a:solidFill>
                <a:schemeClr val="bg1"/>
              </a:solidFill>
              <a:miter lim="800000"/>
              <a:headEnd/>
              <a:tailEnd/>
            </a:ln>
          </p:spPr>
          <p:txBody>
            <a:bodyPr lIns="19846" tIns="79383" rIns="19846" bIns="79383"/>
            <a:lstStyle/>
            <a:p>
              <a:pPr marL="101513" algn="ctr">
                <a:lnSpc>
                  <a:spcPct val="95000"/>
                </a:lnSpc>
                <a:spcBef>
                  <a:spcPct val="20000"/>
                </a:spcBef>
                <a:buClr>
                  <a:srgbClr val="FFFF00"/>
                </a:buClr>
                <a:defRPr/>
              </a:pPr>
              <a:r>
                <a:rPr lang="en-GB" sz="2646" b="1" dirty="0">
                  <a:solidFill>
                    <a:srgbClr val="FF0000"/>
                  </a:solidFill>
                </a:rPr>
                <a:t>DO NOT USE</a:t>
              </a:r>
            </a:p>
            <a:p>
              <a:pPr marL="101513" algn="ctr">
                <a:lnSpc>
                  <a:spcPct val="95000"/>
                </a:lnSpc>
                <a:spcBef>
                  <a:spcPct val="20000"/>
                </a:spcBef>
                <a:buClr>
                  <a:srgbClr val="FFFF00"/>
                </a:buClr>
                <a:defRPr/>
              </a:pPr>
              <a:r>
                <a:rPr lang="en-GB" sz="2646" dirty="0">
                  <a:solidFill>
                    <a:srgbClr val="FF0000"/>
                  </a:solidFill>
                </a:rPr>
                <a:t>not safe &amp; efficacious enough for use</a:t>
              </a:r>
            </a:p>
            <a:p>
              <a:pPr marL="101513" algn="ctr">
                <a:lnSpc>
                  <a:spcPct val="95000"/>
                </a:lnSpc>
                <a:spcBef>
                  <a:spcPct val="20000"/>
                </a:spcBef>
                <a:buClr>
                  <a:srgbClr val="FFFF00"/>
                </a:buClr>
                <a:defRPr/>
              </a:pPr>
              <a:endParaRPr lang="en-GB" sz="2646" dirty="0">
                <a:solidFill>
                  <a:srgbClr val="FF0000"/>
                </a:solidFill>
              </a:endParaRPr>
            </a:p>
            <a:p>
              <a:pPr marL="101513" algn="ctr">
                <a:lnSpc>
                  <a:spcPct val="95000"/>
                </a:lnSpc>
                <a:spcBef>
                  <a:spcPct val="20000"/>
                </a:spcBef>
                <a:buClr>
                  <a:srgbClr val="FFFF00"/>
                </a:buClr>
                <a:defRPr/>
              </a:pPr>
              <a:endParaRPr lang="en-GB" sz="1158" dirty="0">
                <a:solidFill>
                  <a:schemeClr val="accent2"/>
                </a:solidFill>
              </a:endParaRPr>
            </a:p>
          </p:txBody>
        </p:sp>
        <p:sp>
          <p:nvSpPr>
            <p:cNvPr id="8" name="Rectangle 5"/>
            <p:cNvSpPr>
              <a:spLocks noChangeArrowheads="1"/>
            </p:cNvSpPr>
            <p:nvPr/>
          </p:nvSpPr>
          <p:spPr bwMode="auto">
            <a:xfrm>
              <a:off x="3456" y="2448"/>
              <a:ext cx="1872" cy="1248"/>
            </a:xfrm>
            <a:prstGeom prst="rect">
              <a:avLst/>
            </a:prstGeom>
            <a:grpFill/>
            <a:ln w="28575">
              <a:solidFill>
                <a:schemeClr val="bg1"/>
              </a:solidFill>
              <a:miter lim="800000"/>
              <a:headEnd/>
              <a:tailEnd/>
            </a:ln>
          </p:spPr>
          <p:txBody>
            <a:bodyPr lIns="19846" tIns="79383" rIns="19846" bIns="79383"/>
            <a:lstStyle>
              <a:lvl1pPr marL="92075">
                <a:spcBef>
                  <a:spcPct val="20000"/>
                </a:spcBef>
                <a:buFont typeface="Arial" charset="0"/>
                <a:buChar char="•"/>
                <a:defRPr sz="3200">
                  <a:solidFill>
                    <a:srgbClr val="4A4A4A"/>
                  </a:solidFill>
                  <a:latin typeface="Arial" charset="0"/>
                  <a:cs typeface="Arial" charset="0"/>
                </a:defRPr>
              </a:lvl1pPr>
              <a:lvl2pPr marL="742950" indent="-285750">
                <a:spcBef>
                  <a:spcPct val="20000"/>
                </a:spcBef>
                <a:buFont typeface="Arial" charset="0"/>
                <a:buChar char="–"/>
                <a:defRPr sz="2800">
                  <a:solidFill>
                    <a:srgbClr val="4A4A4A"/>
                  </a:solidFill>
                  <a:latin typeface="Arial" charset="0"/>
                  <a:cs typeface="Arial" charset="0"/>
                </a:defRPr>
              </a:lvl2pPr>
              <a:lvl3pPr marL="1143000" indent="-228600">
                <a:spcBef>
                  <a:spcPct val="20000"/>
                </a:spcBef>
                <a:buFont typeface="Arial" charset="0"/>
                <a:buChar char="•"/>
                <a:defRPr sz="2400">
                  <a:solidFill>
                    <a:srgbClr val="4A4A4A"/>
                  </a:solidFill>
                  <a:latin typeface="Arial" charset="0"/>
                  <a:cs typeface="Arial" charset="0"/>
                </a:defRPr>
              </a:lvl3pPr>
              <a:lvl4pPr marL="1600200" indent="-228600">
                <a:spcBef>
                  <a:spcPct val="20000"/>
                </a:spcBef>
                <a:buFont typeface="Arial" charset="0"/>
                <a:buChar char="–"/>
                <a:defRPr sz="2000">
                  <a:solidFill>
                    <a:srgbClr val="4A4A4A"/>
                  </a:solidFill>
                  <a:latin typeface="Arial" charset="0"/>
                  <a:cs typeface="Arial" charset="0"/>
                </a:defRPr>
              </a:lvl4pPr>
              <a:lvl5pPr marL="2057400" indent="-228600">
                <a:spcBef>
                  <a:spcPct val="20000"/>
                </a:spcBef>
                <a:buFont typeface="Arial" charset="0"/>
                <a:buChar char="»"/>
                <a:defRPr sz="2000">
                  <a:solidFill>
                    <a:srgbClr val="4A4A4A"/>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9pPr>
            </a:lstStyle>
            <a:p>
              <a:pPr algn="ctr">
                <a:lnSpc>
                  <a:spcPct val="95000"/>
                </a:lnSpc>
                <a:buClr>
                  <a:srgbClr val="FFFF00"/>
                </a:buClr>
                <a:buFontTx/>
                <a:buNone/>
              </a:pPr>
              <a:r>
                <a:rPr lang="en-GB" altLang="en-US" sz="2646" b="1">
                  <a:solidFill>
                    <a:srgbClr val="FFCC00"/>
                  </a:solidFill>
                </a:rPr>
                <a:t>MAY BE USED</a:t>
              </a:r>
            </a:p>
            <a:p>
              <a:pPr algn="ctr">
                <a:lnSpc>
                  <a:spcPct val="95000"/>
                </a:lnSpc>
                <a:buClr>
                  <a:srgbClr val="FFFF00"/>
                </a:buClr>
                <a:buFontTx/>
                <a:buNone/>
              </a:pPr>
              <a:r>
                <a:rPr lang="en-GB" altLang="en-US" sz="2646">
                  <a:solidFill>
                    <a:srgbClr val="FFCC00"/>
                  </a:solidFill>
                </a:rPr>
                <a:t>with</a:t>
              </a:r>
              <a:r>
                <a:rPr lang="en-GB" altLang="en-US" sz="2646" b="1">
                  <a:solidFill>
                    <a:srgbClr val="FFCC00"/>
                  </a:solidFill>
                </a:rPr>
                <a:t> </a:t>
              </a:r>
              <a:r>
                <a:rPr lang="en-GB" altLang="en-US" sz="2646">
                  <a:solidFill>
                    <a:srgbClr val="FFCC00"/>
                  </a:solidFill>
                </a:rPr>
                <a:t>special arrangements for consent, clinical governance and audit or research</a:t>
              </a:r>
            </a:p>
          </p:txBody>
        </p:sp>
        <p:sp>
          <p:nvSpPr>
            <p:cNvPr id="9" name="Rectangle 6"/>
            <p:cNvSpPr>
              <a:spLocks noChangeArrowheads="1"/>
            </p:cNvSpPr>
            <p:nvPr/>
          </p:nvSpPr>
          <p:spPr bwMode="auto">
            <a:xfrm>
              <a:off x="336" y="3696"/>
              <a:ext cx="4992" cy="247"/>
            </a:xfrm>
            <a:prstGeom prst="rect">
              <a:avLst/>
            </a:prstGeom>
            <a:grpFill/>
            <a:ln w="28575">
              <a:solidFill>
                <a:schemeClr val="bg1"/>
              </a:solidFill>
              <a:miter lim="800000"/>
              <a:headEnd/>
              <a:tailEnd/>
            </a:ln>
          </p:spPr>
          <p:txBody>
            <a:bodyPr>
              <a:spAutoFit/>
            </a:bodyPr>
            <a:lstStyle>
              <a:lvl1pPr>
                <a:spcBef>
                  <a:spcPct val="20000"/>
                </a:spcBef>
                <a:buFont typeface="Arial" charset="0"/>
                <a:buChar char="•"/>
                <a:defRPr sz="3200">
                  <a:solidFill>
                    <a:srgbClr val="4A4A4A"/>
                  </a:solidFill>
                  <a:latin typeface="Arial" charset="0"/>
                  <a:cs typeface="Arial" charset="0"/>
                </a:defRPr>
              </a:lvl1pPr>
              <a:lvl2pPr marL="742950" indent="-285750">
                <a:spcBef>
                  <a:spcPct val="20000"/>
                </a:spcBef>
                <a:buFont typeface="Arial" charset="0"/>
                <a:buChar char="–"/>
                <a:defRPr sz="2800">
                  <a:solidFill>
                    <a:srgbClr val="4A4A4A"/>
                  </a:solidFill>
                  <a:latin typeface="Arial" charset="0"/>
                  <a:cs typeface="Arial" charset="0"/>
                </a:defRPr>
              </a:lvl2pPr>
              <a:lvl3pPr marL="1143000" indent="-228600">
                <a:spcBef>
                  <a:spcPct val="20000"/>
                </a:spcBef>
                <a:buFont typeface="Arial" charset="0"/>
                <a:buChar char="•"/>
                <a:defRPr sz="2400">
                  <a:solidFill>
                    <a:srgbClr val="4A4A4A"/>
                  </a:solidFill>
                  <a:latin typeface="Arial" charset="0"/>
                  <a:cs typeface="Arial" charset="0"/>
                </a:defRPr>
              </a:lvl3pPr>
              <a:lvl4pPr marL="1600200" indent="-228600">
                <a:spcBef>
                  <a:spcPct val="20000"/>
                </a:spcBef>
                <a:buFont typeface="Arial" charset="0"/>
                <a:buChar char="–"/>
                <a:defRPr sz="2000">
                  <a:solidFill>
                    <a:srgbClr val="4A4A4A"/>
                  </a:solidFill>
                  <a:latin typeface="Arial" charset="0"/>
                  <a:cs typeface="Arial" charset="0"/>
                </a:defRPr>
              </a:lvl4pPr>
              <a:lvl5pPr marL="2057400" indent="-228600">
                <a:spcBef>
                  <a:spcPct val="20000"/>
                </a:spcBef>
                <a:buFont typeface="Arial" charset="0"/>
                <a:buChar char="»"/>
                <a:defRPr sz="2000">
                  <a:solidFill>
                    <a:srgbClr val="4A4A4A"/>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9pPr>
            </a:lstStyle>
            <a:p>
              <a:pPr algn="ctr">
                <a:spcBef>
                  <a:spcPct val="0"/>
                </a:spcBef>
                <a:buFontTx/>
                <a:buNone/>
              </a:pPr>
              <a:endParaRPr lang="en-US" altLang="en-US" sz="2205">
                <a:solidFill>
                  <a:srgbClr val="FFFF00"/>
                </a:solidFill>
              </a:endParaRPr>
            </a:p>
          </p:txBody>
        </p:sp>
        <p:sp>
          <p:nvSpPr>
            <p:cNvPr id="10" name="Rectangle 7"/>
            <p:cNvSpPr>
              <a:spLocks noChangeArrowheads="1"/>
            </p:cNvSpPr>
            <p:nvPr/>
          </p:nvSpPr>
          <p:spPr bwMode="auto">
            <a:xfrm>
              <a:off x="336" y="3792"/>
              <a:ext cx="4992" cy="247"/>
            </a:xfrm>
            <a:prstGeom prst="rect">
              <a:avLst/>
            </a:prstGeom>
            <a:grpFill/>
            <a:ln w="28575">
              <a:solidFill>
                <a:schemeClr val="bg1"/>
              </a:solidFill>
              <a:miter lim="800000"/>
              <a:headEnd/>
              <a:tailEnd/>
            </a:ln>
          </p:spPr>
          <p:txBody>
            <a:bodyPr>
              <a:spAutoFit/>
            </a:bodyPr>
            <a:lstStyle>
              <a:lvl1pPr>
                <a:spcBef>
                  <a:spcPct val="20000"/>
                </a:spcBef>
                <a:buFont typeface="Arial" charset="0"/>
                <a:buChar char="•"/>
                <a:defRPr sz="3200">
                  <a:solidFill>
                    <a:srgbClr val="4A4A4A"/>
                  </a:solidFill>
                  <a:latin typeface="Arial" charset="0"/>
                  <a:cs typeface="Arial" charset="0"/>
                </a:defRPr>
              </a:lvl1pPr>
              <a:lvl2pPr marL="742950" indent="-285750">
                <a:spcBef>
                  <a:spcPct val="20000"/>
                </a:spcBef>
                <a:buFont typeface="Arial" charset="0"/>
                <a:buChar char="–"/>
                <a:defRPr sz="2800">
                  <a:solidFill>
                    <a:srgbClr val="4A4A4A"/>
                  </a:solidFill>
                  <a:latin typeface="Arial" charset="0"/>
                  <a:cs typeface="Arial" charset="0"/>
                </a:defRPr>
              </a:lvl2pPr>
              <a:lvl3pPr marL="1143000" indent="-228600">
                <a:spcBef>
                  <a:spcPct val="20000"/>
                </a:spcBef>
                <a:buFont typeface="Arial" charset="0"/>
                <a:buChar char="•"/>
                <a:defRPr sz="2400">
                  <a:solidFill>
                    <a:srgbClr val="4A4A4A"/>
                  </a:solidFill>
                  <a:latin typeface="Arial" charset="0"/>
                  <a:cs typeface="Arial" charset="0"/>
                </a:defRPr>
              </a:lvl3pPr>
              <a:lvl4pPr marL="1600200" indent="-228600">
                <a:spcBef>
                  <a:spcPct val="20000"/>
                </a:spcBef>
                <a:buFont typeface="Arial" charset="0"/>
                <a:buChar char="–"/>
                <a:defRPr sz="2000">
                  <a:solidFill>
                    <a:srgbClr val="4A4A4A"/>
                  </a:solidFill>
                  <a:latin typeface="Arial" charset="0"/>
                  <a:cs typeface="Arial" charset="0"/>
                </a:defRPr>
              </a:lvl4pPr>
              <a:lvl5pPr marL="2057400" indent="-228600">
                <a:spcBef>
                  <a:spcPct val="20000"/>
                </a:spcBef>
                <a:buFont typeface="Arial" charset="0"/>
                <a:buChar char="»"/>
                <a:defRPr sz="2000">
                  <a:solidFill>
                    <a:srgbClr val="4A4A4A"/>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9pPr>
            </a:lstStyle>
            <a:p>
              <a:pPr algn="ctr">
                <a:spcBef>
                  <a:spcPct val="0"/>
                </a:spcBef>
                <a:buFontTx/>
                <a:buNone/>
              </a:pPr>
              <a:r>
                <a:rPr lang="en-GB" altLang="en-US" sz="2205" dirty="0">
                  <a:solidFill>
                    <a:srgbClr val="FFFFFF"/>
                  </a:solidFill>
                </a:rPr>
                <a:t>+</a:t>
              </a:r>
              <a:r>
                <a:rPr lang="en-GB" altLang="en-US" sz="2205" dirty="0">
                  <a:solidFill>
                    <a:schemeClr val="accent1"/>
                  </a:solidFill>
                </a:rPr>
                <a:t> </a:t>
              </a:r>
              <a:r>
                <a:rPr lang="en-GB" altLang="en-US" sz="2205" dirty="0">
                  <a:solidFill>
                    <a:srgbClr val="FFFFFF"/>
                  </a:solidFill>
                </a:rPr>
                <a:t>information for the </a:t>
              </a:r>
              <a:r>
                <a:rPr lang="en-GB" altLang="en-US" sz="2205" dirty="0" smtClean="0">
                  <a:solidFill>
                    <a:srgbClr val="FFFFFF"/>
                  </a:solidFill>
                </a:rPr>
                <a:t>public</a:t>
              </a:r>
              <a:endParaRPr lang="en-GB" altLang="en-US" sz="2205" dirty="0">
                <a:solidFill>
                  <a:srgbClr val="FFFFFF"/>
                </a:solidFill>
              </a:endParaRPr>
            </a:p>
          </p:txBody>
        </p:sp>
      </p:grpSp>
      <p:sp>
        <p:nvSpPr>
          <p:cNvPr id="11" name="AutoShape 8"/>
          <p:cNvSpPr>
            <a:spLocks noChangeArrowheads="1"/>
          </p:cNvSpPr>
          <p:nvPr/>
        </p:nvSpPr>
        <p:spPr bwMode="auto">
          <a:xfrm>
            <a:off x="4490436" y="942825"/>
            <a:ext cx="4042006" cy="1704046"/>
          </a:xfrm>
          <a:prstGeom prst="downArrowCallout">
            <a:avLst>
              <a:gd name="adj1" fmla="val 34956"/>
              <a:gd name="adj2" fmla="val 34956"/>
              <a:gd name="adj3" fmla="val 16667"/>
              <a:gd name="adj4" fmla="val 77005"/>
            </a:avLst>
          </a:prstGeom>
          <a:solidFill>
            <a:schemeClr val="accent6">
              <a:lumMod val="20000"/>
              <a:lumOff val="80000"/>
            </a:schemeClr>
          </a:solidFill>
          <a:ln w="9525">
            <a:solidFill>
              <a:schemeClr val="accent2"/>
            </a:solidFill>
            <a:miter lim="800000"/>
            <a:headEnd/>
            <a:tailEnd/>
          </a:ln>
          <a:effectLst>
            <a:outerShdw dist="109250" dir="3267739" algn="ctr" rotWithShape="0">
              <a:schemeClr val="tx2"/>
            </a:outerShdw>
          </a:effectLst>
        </p:spPr>
        <p:txBody>
          <a:bodyPr wrap="square" lIns="19846" tIns="79383" rIns="19846" bIns="79383">
            <a:spAutoFit/>
          </a:bodyPr>
          <a:lstStyle>
            <a:lvl1pPr marL="92075">
              <a:spcBef>
                <a:spcPct val="20000"/>
              </a:spcBef>
              <a:buFont typeface="Arial" charset="0"/>
              <a:buChar char="•"/>
              <a:defRPr sz="3200">
                <a:solidFill>
                  <a:srgbClr val="4A4A4A"/>
                </a:solidFill>
                <a:latin typeface="Arial" charset="0"/>
                <a:cs typeface="Arial" charset="0"/>
              </a:defRPr>
            </a:lvl1pPr>
            <a:lvl2pPr marL="742950" indent="-285750">
              <a:spcBef>
                <a:spcPct val="20000"/>
              </a:spcBef>
              <a:buFont typeface="Arial" charset="0"/>
              <a:buChar char="–"/>
              <a:defRPr sz="2800">
                <a:solidFill>
                  <a:srgbClr val="4A4A4A"/>
                </a:solidFill>
                <a:latin typeface="Arial" charset="0"/>
                <a:cs typeface="Arial" charset="0"/>
              </a:defRPr>
            </a:lvl2pPr>
            <a:lvl3pPr marL="1143000" indent="-228600">
              <a:spcBef>
                <a:spcPct val="20000"/>
              </a:spcBef>
              <a:buFont typeface="Arial" charset="0"/>
              <a:buChar char="•"/>
              <a:defRPr sz="2400">
                <a:solidFill>
                  <a:srgbClr val="4A4A4A"/>
                </a:solidFill>
                <a:latin typeface="Arial" charset="0"/>
                <a:cs typeface="Arial" charset="0"/>
              </a:defRPr>
            </a:lvl3pPr>
            <a:lvl4pPr marL="1600200" indent="-228600">
              <a:spcBef>
                <a:spcPct val="20000"/>
              </a:spcBef>
              <a:buFont typeface="Arial" charset="0"/>
              <a:buChar char="–"/>
              <a:defRPr sz="2000">
                <a:solidFill>
                  <a:srgbClr val="4A4A4A"/>
                </a:solidFill>
                <a:latin typeface="Arial" charset="0"/>
                <a:cs typeface="Arial" charset="0"/>
              </a:defRPr>
            </a:lvl4pPr>
            <a:lvl5pPr marL="2057400" indent="-228600">
              <a:spcBef>
                <a:spcPct val="20000"/>
              </a:spcBef>
              <a:buFont typeface="Arial" charset="0"/>
              <a:buChar char="»"/>
              <a:defRPr sz="2000">
                <a:solidFill>
                  <a:srgbClr val="4A4A4A"/>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rgbClr val="4A4A4A"/>
                </a:solidFill>
                <a:latin typeface="Arial" charset="0"/>
                <a:cs typeface="Arial" charset="0"/>
              </a:defRPr>
            </a:lvl9pPr>
          </a:lstStyle>
          <a:p>
            <a:pPr algn="ctr">
              <a:lnSpc>
                <a:spcPct val="95000"/>
              </a:lnSpc>
              <a:buClr>
                <a:srgbClr val="FFFF00"/>
              </a:buClr>
              <a:buFontTx/>
              <a:buNone/>
            </a:pPr>
            <a:r>
              <a:rPr lang="en-GB" altLang="en-US" sz="2646" dirty="0">
                <a:solidFill>
                  <a:srgbClr val="2D5555"/>
                </a:solidFill>
              </a:rPr>
              <a:t>IP guidance to NHS in England, Wales, NI and Scotland</a:t>
            </a:r>
            <a:endParaRPr lang="en-GB" altLang="en-US" sz="1985" dirty="0">
              <a:solidFill>
                <a:srgbClr val="2D5555"/>
              </a:solidFill>
            </a:endParaRPr>
          </a:p>
        </p:txBody>
      </p:sp>
    </p:spTree>
    <p:extLst>
      <p:ext uri="{BB962C8B-B14F-4D97-AF65-F5344CB8AC3E}">
        <p14:creationId xmlns:p14="http://schemas.microsoft.com/office/powerpoint/2010/main" val="209237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169" y="700513"/>
            <a:ext cx="11467240" cy="810235"/>
          </a:xfrm>
        </p:spPr>
        <p:txBody>
          <a:bodyPr/>
          <a:lstStyle/>
          <a:p>
            <a:r>
              <a:rPr lang="en-GB" dirty="0" smtClean="0"/>
              <a:t>Increasing uptake of medical technologies</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7</a:t>
            </a:fld>
            <a:endParaRPr lang="en-GB" dirty="0"/>
          </a:p>
        </p:txBody>
      </p:sp>
      <p:sp>
        <p:nvSpPr>
          <p:cNvPr id="4" name="Text Placeholder 3"/>
          <p:cNvSpPr>
            <a:spLocks noGrp="1"/>
          </p:cNvSpPr>
          <p:nvPr>
            <p:ph type="body" sz="quarter" idx="13"/>
          </p:nvPr>
        </p:nvSpPr>
        <p:spPr>
          <a:xfrm>
            <a:off x="462013" y="1645501"/>
            <a:ext cx="5292744" cy="4929809"/>
          </a:xfrm>
        </p:spPr>
        <p:txBody>
          <a:bodyPr/>
          <a:lstStyle/>
          <a:p>
            <a:pPr>
              <a:lnSpc>
                <a:spcPct val="100000"/>
              </a:lnSpc>
            </a:pPr>
            <a:r>
              <a:rPr lang="en-GB" sz="3200" dirty="0" smtClean="0">
                <a:solidFill>
                  <a:schemeClr val="bg1"/>
                </a:solidFill>
              </a:rPr>
              <a:t>Ideas to improve adoption:</a:t>
            </a:r>
          </a:p>
          <a:p>
            <a:pPr lvl="2">
              <a:lnSpc>
                <a:spcPct val="100000"/>
              </a:lnSpc>
            </a:pPr>
            <a:r>
              <a:rPr lang="en-GB" sz="2400" dirty="0" smtClean="0"/>
              <a:t>‘Which’ guides</a:t>
            </a:r>
          </a:p>
          <a:p>
            <a:pPr lvl="2">
              <a:lnSpc>
                <a:spcPct val="100000"/>
              </a:lnSpc>
            </a:pPr>
            <a:r>
              <a:rPr lang="en-GB" sz="2400" dirty="0" smtClean="0"/>
              <a:t>Funding requirements</a:t>
            </a:r>
          </a:p>
          <a:p>
            <a:pPr lvl="2">
              <a:lnSpc>
                <a:spcPct val="100000"/>
              </a:lnSpc>
            </a:pPr>
            <a:r>
              <a:rPr lang="en-GB" sz="2400" dirty="0" smtClean="0"/>
              <a:t>AAC - 7 products identified. All </a:t>
            </a:r>
            <a:r>
              <a:rPr lang="en-GB" sz="2400" dirty="0"/>
              <a:t>been developed in the UK and </a:t>
            </a:r>
            <a:r>
              <a:rPr lang="en-GB" sz="2400" dirty="0" smtClean="0"/>
              <a:t>approved by NICE. Will receive </a:t>
            </a:r>
            <a:r>
              <a:rPr lang="en-GB" sz="2400" dirty="0"/>
              <a:t>an extra £2m funding and system-wide support to </a:t>
            </a:r>
            <a:r>
              <a:rPr lang="en-GB" sz="2400" dirty="0" smtClean="0"/>
              <a:t>help </a:t>
            </a:r>
            <a:r>
              <a:rPr lang="en-GB" sz="2400" dirty="0"/>
              <a:t>500,000 patients access new treatments and save the NHS £30 million</a:t>
            </a:r>
            <a:r>
              <a:rPr lang="en-GB" sz="2400" dirty="0" smtClean="0"/>
              <a:t>.</a:t>
            </a:r>
          </a:p>
          <a:p>
            <a:pPr lvl="0">
              <a:lnSpc>
                <a:spcPct val="100000"/>
              </a:lnSpc>
            </a:pPr>
            <a:r>
              <a:rPr lang="en-GB" sz="3200" dirty="0" err="1" smtClean="0">
                <a:solidFill>
                  <a:schemeClr val="bg1"/>
                </a:solidFill>
              </a:rPr>
              <a:t>HealthTech</a:t>
            </a:r>
            <a:r>
              <a:rPr lang="en-GB" sz="3200" dirty="0" smtClean="0">
                <a:solidFill>
                  <a:schemeClr val="bg1"/>
                </a:solidFill>
              </a:rPr>
              <a:t> </a:t>
            </a:r>
            <a:r>
              <a:rPr lang="en-GB" sz="3200" dirty="0">
                <a:solidFill>
                  <a:schemeClr val="bg1"/>
                </a:solidFill>
              </a:rPr>
              <a:t>Connect </a:t>
            </a:r>
          </a:p>
          <a:p>
            <a:pPr lvl="1"/>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34906605"/>
              </p:ext>
            </p:extLst>
          </p:nvPr>
        </p:nvGraphicFramePr>
        <p:xfrm>
          <a:off x="6194811" y="2084178"/>
          <a:ext cx="6735997" cy="4356378"/>
        </p:xfrm>
        <a:graphic>
          <a:graphicData uri="http://schemas.openxmlformats.org/drawingml/2006/table">
            <a:tbl>
              <a:tblPr firstRow="1" firstCol="1" bandRow="1">
                <a:tableStyleId>{5C22544A-7EE6-4342-B048-85BDC9FD1C3A}</a:tableStyleId>
              </a:tblPr>
              <a:tblGrid>
                <a:gridCol w="2153941"/>
                <a:gridCol w="4582056"/>
              </a:tblGrid>
              <a:tr h="272694">
                <a:tc>
                  <a:txBody>
                    <a:bodyPr/>
                    <a:lstStyle/>
                    <a:p>
                      <a:pPr>
                        <a:spcAft>
                          <a:spcPts val="0"/>
                        </a:spcAft>
                      </a:pPr>
                      <a:r>
                        <a:rPr lang="en-GB" sz="1600" dirty="0">
                          <a:effectLst/>
                        </a:rPr>
                        <a:t>AAC Technology</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GB" sz="1600">
                          <a:effectLst/>
                        </a:rPr>
                        <a:t>Description</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5388">
                <a:tc>
                  <a:txBody>
                    <a:bodyPr/>
                    <a:lstStyle/>
                    <a:p>
                      <a:pPr>
                        <a:spcAft>
                          <a:spcPts val="0"/>
                        </a:spcAft>
                      </a:pPr>
                      <a:r>
                        <a:rPr lang="en-GB" sz="1600">
                          <a:effectLst/>
                        </a:rPr>
                        <a:t>Placental growth factor (PIGF)</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GB" sz="1600">
                          <a:effectLst/>
                        </a:rPr>
                        <a:t>Testing for ruling out suspected pre-eclampsia</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5388">
                <a:tc>
                  <a:txBody>
                    <a:bodyPr/>
                    <a:lstStyle/>
                    <a:p>
                      <a:pPr>
                        <a:spcAft>
                          <a:spcPts val="0"/>
                        </a:spcAft>
                      </a:pPr>
                      <a:r>
                        <a:rPr lang="en-GB" sz="1600">
                          <a:effectLst/>
                        </a:rPr>
                        <a:t>PCSK9 inhibitors</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GB" sz="1600">
                          <a:effectLst/>
                        </a:rPr>
                        <a:t>Treatment of primary hypercholesterolaemia and mixed dyslipidaemia</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5388">
                <a:tc>
                  <a:txBody>
                    <a:bodyPr/>
                    <a:lstStyle/>
                    <a:p>
                      <a:pPr>
                        <a:spcAft>
                          <a:spcPts val="0"/>
                        </a:spcAft>
                      </a:pPr>
                      <a:r>
                        <a:rPr lang="en-GB" sz="1600">
                          <a:effectLst/>
                        </a:rPr>
                        <a:t>High sensitivity troponin</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GB" sz="1600">
                          <a:effectLst/>
                        </a:rPr>
                        <a:t>Tests for early rule out of myocardial infarction</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5388">
                <a:tc>
                  <a:txBody>
                    <a:bodyPr/>
                    <a:lstStyle/>
                    <a:p>
                      <a:pPr>
                        <a:spcAft>
                          <a:spcPts val="0"/>
                        </a:spcAft>
                      </a:pPr>
                      <a:r>
                        <a:rPr lang="en-GB" sz="1600">
                          <a:effectLst/>
                        </a:rPr>
                        <a:t>HeartFlow</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GB" sz="1600">
                          <a:effectLst/>
                        </a:rPr>
                        <a:t>Analysis for estimating fractional flow reserve from coronary CT angiography</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11356">
                <a:tc>
                  <a:txBody>
                    <a:bodyPr/>
                    <a:lstStyle/>
                    <a:p>
                      <a:pPr>
                        <a:spcAft>
                          <a:spcPts val="0"/>
                        </a:spcAft>
                      </a:pPr>
                      <a:r>
                        <a:rPr lang="en-GB" sz="1600" dirty="0">
                          <a:effectLst/>
                        </a:rPr>
                        <a:t>Quantitative faecal immunochemical</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GB" sz="1600">
                          <a:effectLst/>
                        </a:rPr>
                        <a:t>Tests for colorectal cancer</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5388">
                <a:tc>
                  <a:txBody>
                    <a:bodyPr/>
                    <a:lstStyle/>
                    <a:p>
                      <a:pPr>
                        <a:spcAft>
                          <a:spcPts val="0"/>
                        </a:spcAft>
                      </a:pPr>
                      <a:r>
                        <a:rPr lang="en-GB" sz="1600">
                          <a:effectLst/>
                        </a:rPr>
                        <a:t>Urolift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GB" sz="1600">
                          <a:effectLst/>
                        </a:rPr>
                        <a:t>Device to relieve lower urinary tract symptoms of benign prostatic hyperplasia</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5388">
                <a:tc>
                  <a:txBody>
                    <a:bodyPr/>
                    <a:lstStyle/>
                    <a:p>
                      <a:pPr>
                        <a:spcAft>
                          <a:spcPts val="0"/>
                        </a:spcAft>
                      </a:pPr>
                      <a:r>
                        <a:rPr lang="en-GB" sz="1600">
                          <a:effectLst/>
                        </a:rPr>
                        <a:t>Cladribine</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GB" sz="1600" dirty="0">
                          <a:effectLst/>
                        </a:rPr>
                        <a:t>Drug for treating highly active relapsing-remitting multiple sclerosis in adults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042580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348" y="654383"/>
            <a:ext cx="9425041" cy="1387068"/>
          </a:xfrm>
        </p:spPr>
        <p:txBody>
          <a:bodyPr/>
          <a:lstStyle/>
          <a:p>
            <a:r>
              <a:rPr lang="en-GB" dirty="0" err="1" smtClean="0"/>
              <a:t>HealthTech</a:t>
            </a:r>
            <a:r>
              <a:rPr lang="en-GB" dirty="0" smtClean="0"/>
              <a:t> Connect </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8</a:t>
            </a:fld>
            <a:endParaRPr lang="en-GB" dirty="0"/>
          </a:p>
        </p:txBody>
      </p:sp>
      <p:sp>
        <p:nvSpPr>
          <p:cNvPr id="4" name="Text Placeholder 3"/>
          <p:cNvSpPr>
            <a:spLocks noGrp="1"/>
          </p:cNvSpPr>
          <p:nvPr>
            <p:ph type="body" sz="quarter" idx="13"/>
          </p:nvPr>
        </p:nvSpPr>
        <p:spPr>
          <a:xfrm>
            <a:off x="353012" y="1682674"/>
            <a:ext cx="12441739" cy="4777761"/>
          </a:xfrm>
        </p:spPr>
        <p:txBody>
          <a:bodyPr/>
          <a:lstStyle/>
          <a:p>
            <a:pPr>
              <a:lnSpc>
                <a:spcPct val="100000"/>
              </a:lnSpc>
              <a:spcAft>
                <a:spcPts val="600"/>
              </a:spcAft>
            </a:pPr>
            <a:r>
              <a:rPr lang="en-GB" sz="2400" dirty="0" smtClean="0">
                <a:solidFill>
                  <a:schemeClr val="bg1"/>
                </a:solidFill>
              </a:rPr>
              <a:t>A </a:t>
            </a:r>
            <a:r>
              <a:rPr lang="en-GB" sz="2400" dirty="0">
                <a:solidFill>
                  <a:schemeClr val="bg1"/>
                </a:solidFill>
              </a:rPr>
              <a:t>secure online system for identifying and supporting </a:t>
            </a:r>
            <a:r>
              <a:rPr lang="en-GB" sz="2400" dirty="0" smtClean="0">
                <a:solidFill>
                  <a:schemeClr val="bg1"/>
                </a:solidFill>
              </a:rPr>
              <a:t>all health </a:t>
            </a:r>
            <a:r>
              <a:rPr lang="en-GB" sz="2400" dirty="0">
                <a:solidFill>
                  <a:schemeClr val="bg1"/>
                </a:solidFill>
              </a:rPr>
              <a:t>technologies </a:t>
            </a:r>
            <a:r>
              <a:rPr lang="en-GB" sz="2400" dirty="0" smtClean="0">
                <a:solidFill>
                  <a:schemeClr val="bg1"/>
                </a:solidFill>
              </a:rPr>
              <a:t>(devices</a:t>
            </a:r>
            <a:r>
              <a:rPr lang="en-GB" sz="2400" dirty="0">
                <a:solidFill>
                  <a:schemeClr val="bg1"/>
                </a:solidFill>
              </a:rPr>
              <a:t>, diagnostics, apps, and wearables) as they move from inception to adoption in the </a:t>
            </a:r>
            <a:r>
              <a:rPr lang="en-GB" sz="2400" dirty="0" smtClean="0">
                <a:solidFill>
                  <a:schemeClr val="bg1"/>
                </a:solidFill>
              </a:rPr>
              <a:t>UK. </a:t>
            </a:r>
            <a:endParaRPr lang="en-GB" sz="2400" dirty="0">
              <a:solidFill>
                <a:schemeClr val="bg1"/>
              </a:solidFill>
            </a:endParaRPr>
          </a:p>
          <a:p>
            <a:pPr>
              <a:lnSpc>
                <a:spcPct val="100000"/>
              </a:lnSpc>
              <a:spcAft>
                <a:spcPts val="600"/>
              </a:spcAft>
            </a:pPr>
            <a:r>
              <a:rPr lang="en-GB" sz="2400" dirty="0" smtClean="0">
                <a:solidFill>
                  <a:schemeClr val="bg1"/>
                </a:solidFill>
              </a:rPr>
              <a:t>A </a:t>
            </a:r>
            <a:r>
              <a:rPr lang="en-GB" sz="2400" dirty="0">
                <a:solidFill>
                  <a:schemeClr val="bg1"/>
                </a:solidFill>
              </a:rPr>
              <a:t>clear and simple point of entry </a:t>
            </a:r>
            <a:r>
              <a:rPr lang="en-GB" sz="2400" dirty="0" smtClean="0">
                <a:solidFill>
                  <a:schemeClr val="bg1"/>
                </a:solidFill>
              </a:rPr>
              <a:t>to </a:t>
            </a:r>
            <a:r>
              <a:rPr lang="en-GB" sz="2400" dirty="0">
                <a:solidFill>
                  <a:schemeClr val="bg1"/>
                </a:solidFill>
              </a:rPr>
              <a:t>access support and national evaluation programmes.</a:t>
            </a:r>
          </a:p>
          <a:p>
            <a:pPr>
              <a:lnSpc>
                <a:spcPct val="100000"/>
              </a:lnSpc>
              <a:spcAft>
                <a:spcPts val="600"/>
              </a:spcAft>
            </a:pPr>
            <a:r>
              <a:rPr lang="en-GB" sz="2400" dirty="0" smtClean="0">
                <a:solidFill>
                  <a:schemeClr val="bg1"/>
                </a:solidFill>
              </a:rPr>
              <a:t>Enables </a:t>
            </a:r>
            <a:r>
              <a:rPr lang="en-GB" sz="2400" dirty="0">
                <a:solidFill>
                  <a:schemeClr val="bg1"/>
                </a:solidFill>
              </a:rPr>
              <a:t>timely support to be </a:t>
            </a:r>
            <a:r>
              <a:rPr lang="en-GB" sz="2400" dirty="0" smtClean="0">
                <a:solidFill>
                  <a:schemeClr val="bg1"/>
                </a:solidFill>
              </a:rPr>
              <a:t>offered, to help </a:t>
            </a:r>
            <a:r>
              <a:rPr lang="en-GB" sz="2400" dirty="0">
                <a:solidFill>
                  <a:schemeClr val="bg1"/>
                </a:solidFill>
              </a:rPr>
              <a:t>the UK </a:t>
            </a:r>
            <a:r>
              <a:rPr lang="en-GB" sz="2400" dirty="0" smtClean="0">
                <a:solidFill>
                  <a:schemeClr val="bg1"/>
                </a:solidFill>
              </a:rPr>
              <a:t>plan </a:t>
            </a:r>
            <a:r>
              <a:rPr lang="en-GB" sz="2400" dirty="0">
                <a:solidFill>
                  <a:schemeClr val="bg1"/>
                </a:solidFill>
              </a:rPr>
              <a:t>for </a:t>
            </a:r>
            <a:r>
              <a:rPr lang="en-GB" sz="2400" dirty="0" smtClean="0">
                <a:solidFill>
                  <a:schemeClr val="bg1"/>
                </a:solidFill>
              </a:rPr>
              <a:t>their </a:t>
            </a:r>
            <a:r>
              <a:rPr lang="en-GB" sz="2400" dirty="0">
                <a:solidFill>
                  <a:schemeClr val="bg1"/>
                </a:solidFill>
              </a:rPr>
              <a:t>introduction </a:t>
            </a:r>
            <a:r>
              <a:rPr lang="en-GB" sz="2400" dirty="0" smtClean="0">
                <a:solidFill>
                  <a:schemeClr val="bg1"/>
                </a:solidFill>
              </a:rPr>
              <a:t>(</a:t>
            </a:r>
            <a:r>
              <a:rPr lang="en-GB" sz="2400" dirty="0" err="1" smtClean="0">
                <a:solidFill>
                  <a:schemeClr val="bg1"/>
                </a:solidFill>
              </a:rPr>
              <a:t>eg</a:t>
            </a:r>
            <a:r>
              <a:rPr lang="en-GB" sz="2400" dirty="0" smtClean="0">
                <a:solidFill>
                  <a:schemeClr val="bg1"/>
                </a:solidFill>
              </a:rPr>
              <a:t> by </a:t>
            </a:r>
            <a:r>
              <a:rPr lang="en-GB" sz="2400" dirty="0">
                <a:solidFill>
                  <a:schemeClr val="bg1"/>
                </a:solidFill>
              </a:rPr>
              <a:t>reconfiguring services, or enabling reimbursement). </a:t>
            </a:r>
          </a:p>
          <a:p>
            <a:pPr>
              <a:lnSpc>
                <a:spcPct val="100000"/>
              </a:lnSpc>
              <a:spcAft>
                <a:spcPts val="600"/>
              </a:spcAft>
            </a:pPr>
            <a:r>
              <a:rPr lang="en-GB" sz="2400" dirty="0" smtClean="0">
                <a:solidFill>
                  <a:schemeClr val="bg1"/>
                </a:solidFill>
              </a:rPr>
              <a:t>Enables </a:t>
            </a:r>
            <a:r>
              <a:rPr lang="en-GB" sz="2400" dirty="0">
                <a:solidFill>
                  <a:schemeClr val="bg1"/>
                </a:solidFill>
              </a:rPr>
              <a:t>transformative technologies to be identified and fast tracked through relevant processes with the Accelerated Access Collaborative</a:t>
            </a:r>
            <a:r>
              <a:rPr lang="en-GB" sz="2400" dirty="0" smtClean="0">
                <a:solidFill>
                  <a:schemeClr val="bg1"/>
                </a:solidFill>
              </a:rPr>
              <a:t>.</a:t>
            </a:r>
            <a:r>
              <a:rPr lang="en-GB" sz="2400" dirty="0">
                <a:solidFill>
                  <a:schemeClr val="bg1"/>
                </a:solidFill>
              </a:rPr>
              <a:t> </a:t>
            </a:r>
            <a:endParaRPr lang="en-GB" sz="2400" dirty="0" smtClean="0">
              <a:solidFill>
                <a:schemeClr val="bg1"/>
              </a:solidFill>
            </a:endParaRPr>
          </a:p>
          <a:p>
            <a:pPr>
              <a:lnSpc>
                <a:spcPct val="100000"/>
              </a:lnSpc>
              <a:spcAft>
                <a:spcPts val="600"/>
              </a:spcAft>
            </a:pPr>
            <a:r>
              <a:rPr lang="en-GB" sz="2400" dirty="0" smtClean="0">
                <a:solidFill>
                  <a:schemeClr val="bg1"/>
                </a:solidFill>
              </a:rPr>
              <a:t>First applications </a:t>
            </a:r>
            <a:r>
              <a:rPr lang="en-GB" sz="2400" dirty="0">
                <a:solidFill>
                  <a:schemeClr val="bg1"/>
                </a:solidFill>
              </a:rPr>
              <a:t>are being </a:t>
            </a:r>
            <a:r>
              <a:rPr lang="en-GB" sz="2400" dirty="0" smtClean="0">
                <a:solidFill>
                  <a:schemeClr val="bg1"/>
                </a:solidFill>
              </a:rPr>
              <a:t>considered.</a:t>
            </a:r>
            <a:endParaRPr lang="en-GB" sz="2400" dirty="0">
              <a:solidFill>
                <a:schemeClr val="bg1"/>
              </a:solidFill>
            </a:endParaRPr>
          </a:p>
        </p:txBody>
      </p:sp>
      <p:pic>
        <p:nvPicPr>
          <p:cNvPr id="5" name="Picture 4"/>
          <p:cNvPicPr>
            <a:picLocks noChangeAspect="1"/>
          </p:cNvPicPr>
          <p:nvPr/>
        </p:nvPicPr>
        <p:blipFill rotWithShape="1">
          <a:blip r:embed="rId2"/>
          <a:srcRect l="2766" t="19265" r="39730" b="59924"/>
          <a:stretch/>
        </p:blipFill>
        <p:spPr>
          <a:xfrm>
            <a:off x="6476200" y="5354282"/>
            <a:ext cx="5849882" cy="1190897"/>
          </a:xfrm>
          <a:prstGeom prst="rect">
            <a:avLst/>
          </a:prstGeom>
        </p:spPr>
      </p:pic>
    </p:spTree>
    <p:extLst>
      <p:ext uri="{BB962C8B-B14F-4D97-AF65-F5344CB8AC3E}">
        <p14:creationId xmlns:p14="http://schemas.microsoft.com/office/powerpoint/2010/main" val="2518772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21" y="732642"/>
            <a:ext cx="12156130" cy="1387068"/>
          </a:xfrm>
        </p:spPr>
        <p:txBody>
          <a:bodyPr/>
          <a:lstStyle/>
          <a:p>
            <a:r>
              <a:rPr lang="en-GB" dirty="0" smtClean="0"/>
              <a:t>Helping to find technologies with plausible promise:</a:t>
            </a:r>
            <a:br>
              <a:rPr lang="en-GB" dirty="0" smtClean="0"/>
            </a:br>
            <a:r>
              <a:rPr lang="en-GB" sz="2800" dirty="0" smtClean="0"/>
              <a:t>reasons for non-selection</a:t>
            </a:r>
            <a:endParaRPr lang="en-GB" dirty="0"/>
          </a:p>
        </p:txBody>
      </p:sp>
      <p:sp>
        <p:nvSpPr>
          <p:cNvPr id="3" name="Slide Number Placeholder 2"/>
          <p:cNvSpPr>
            <a:spLocks noGrp="1"/>
          </p:cNvSpPr>
          <p:nvPr>
            <p:ph type="sldNum" sz="quarter" idx="12"/>
          </p:nvPr>
        </p:nvSpPr>
        <p:spPr/>
        <p:txBody>
          <a:bodyPr/>
          <a:lstStyle/>
          <a:p>
            <a:fld id="{DDBE135E-2566-4748-853C-8A3B78F0FB00}" type="slidenum">
              <a:rPr lang="en-GB" smtClean="0"/>
              <a:t>9</a:t>
            </a:fld>
            <a:endParaRPr lang="en-GB" dirty="0"/>
          </a:p>
        </p:txBody>
      </p:sp>
      <p:graphicFrame>
        <p:nvGraphicFramePr>
          <p:cNvPr id="7" name="Content Placeholder 6"/>
          <p:cNvGraphicFramePr>
            <a:graphicFrameLocks/>
          </p:cNvGraphicFramePr>
          <p:nvPr>
            <p:extLst/>
          </p:nvPr>
        </p:nvGraphicFramePr>
        <p:xfrm>
          <a:off x="1010660" y="2328530"/>
          <a:ext cx="11412051" cy="43274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6626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NICE">
  <a:themeElements>
    <a:clrScheme name="NICE">
      <a:dk1>
        <a:srgbClr val="222222"/>
      </a:dk1>
      <a:lt1>
        <a:sysClr val="window" lastClr="FFFFFF"/>
      </a:lt1>
      <a:dk2>
        <a:srgbClr val="B5CACD"/>
      </a:dk2>
      <a:lt2>
        <a:srgbClr val="4F7D83"/>
      </a:lt2>
      <a:accent1>
        <a:srgbClr val="004650"/>
      </a:accent1>
      <a:accent2>
        <a:srgbClr val="563662"/>
      </a:accent2>
      <a:accent3>
        <a:srgbClr val="18646E"/>
      </a:accent3>
      <a:accent4>
        <a:srgbClr val="A28AA8"/>
      </a:accent4>
      <a:accent5>
        <a:srgbClr val="09516A"/>
      </a:accent5>
      <a:accent6>
        <a:srgbClr val="517E83"/>
      </a:accent6>
      <a:hlink>
        <a:srgbClr val="B5CACD"/>
      </a:hlink>
      <a:folHlink>
        <a:srgbClr val="B5CACD"/>
      </a:folHlink>
    </a:clrScheme>
    <a:fontScheme name="NICE">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smtClean="0">
            <a:solidFill>
              <a:schemeClr val="bg1"/>
            </a:solidFill>
          </a:defRPr>
        </a:defPPr>
      </a:lstStyle>
    </a:txDef>
  </a:objectDefaults>
  <a:extraClrSchemeLst/>
  <a:extLst>
    <a:ext uri="{05A4C25C-085E-4340-85A3-A5531E510DB2}">
      <thm15:themeFamily xmlns:thm15="http://schemas.microsoft.com/office/thememl/2012/main" name="NICE MASTER PowerPoint Template with New Logo [Read-Only]" id="{FF15B3BB-05BD-4C89-9DED-E8025A88B64F}" vid="{A9FBCC35-C84C-4A03-9ED8-6D3797867C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RSM Document" ma:contentTypeID="0x010100781FF2BE60EEEB418E2664451213F77A00ECD4A4251BEF2143826DC60557BE036F" ma:contentTypeVersion="12" ma:contentTypeDescription="" ma:contentTypeScope="" ma:versionID="70731a0f7cc382470ea777cd2d8e4924">
  <xsd:schema xmlns:xsd="http://www.w3.org/2001/XMLSchema" xmlns:xs="http://www.w3.org/2001/XMLSchema" xmlns:p="http://schemas.microsoft.com/office/2006/metadata/properties" xmlns:ns2="d886e377-2369-4602-a1aa-a9c27fb54ba9" xmlns:ns3="c9f032c1-e223-4c38-ab65-db5049232575" targetNamespace="http://schemas.microsoft.com/office/2006/metadata/properties" ma:root="true" ma:fieldsID="56081df7fc0686d7a643cf7e6380f8a2" ns2:_="" ns3:_="">
    <xsd:import namespace="d886e377-2369-4602-a1aa-a9c27fb54ba9"/>
    <xsd:import namespace="c9f032c1-e223-4c38-ab65-db504923257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86e377-2369-4602-a1aa-a9c27fb54b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f032c1-e223-4c38-ab65-db504923257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BEB4A0-8F94-4F01-9CEC-B336410F71DF}"/>
</file>

<file path=customXml/itemProps2.xml><?xml version="1.0" encoding="utf-8"?>
<ds:datastoreItem xmlns:ds="http://schemas.openxmlformats.org/officeDocument/2006/customXml" ds:itemID="{2EB948BE-F826-4E49-97E6-028CA8D890D1}"/>
</file>

<file path=customXml/itemProps3.xml><?xml version="1.0" encoding="utf-8"?>
<ds:datastoreItem xmlns:ds="http://schemas.openxmlformats.org/officeDocument/2006/customXml" ds:itemID="{9A25AAE5-EB84-4874-8E91-0DAE41C17A5E}"/>
</file>

<file path=docProps/app.xml><?xml version="1.0" encoding="utf-8"?>
<Properties xmlns="http://schemas.openxmlformats.org/officeDocument/2006/extended-properties" xmlns:vt="http://schemas.openxmlformats.org/officeDocument/2006/docPropsVTypes">
  <Template>NICE MASTER PowerPoint Template GREY_TEAL.pptx</Template>
  <TotalTime>100</TotalTime>
  <Words>997</Words>
  <Application>Microsoft Office PowerPoint</Application>
  <PresentationFormat>Custom</PresentationFormat>
  <Paragraphs>129</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Archer Bold</vt:lpstr>
      <vt:lpstr>Arial</vt:lpstr>
      <vt:lpstr>Calibri</vt:lpstr>
      <vt:lpstr>Lato</vt:lpstr>
      <vt:lpstr>Lato Black</vt:lpstr>
      <vt:lpstr>Lato Light</vt:lpstr>
      <vt:lpstr>Symbol</vt:lpstr>
      <vt:lpstr>Times New Roman</vt:lpstr>
      <vt:lpstr>NICE</vt:lpstr>
      <vt:lpstr>Improving healthcare through evidence-based guidance</vt:lpstr>
      <vt:lpstr>Areas to cover</vt:lpstr>
      <vt:lpstr>Core principles of NICE guidance</vt:lpstr>
      <vt:lpstr>The NICE portfolio</vt:lpstr>
      <vt:lpstr>Interventional procedures guidance</vt:lpstr>
      <vt:lpstr>PowerPoint Presentation</vt:lpstr>
      <vt:lpstr>Increasing uptake of medical technologies</vt:lpstr>
      <vt:lpstr>HealthTech Connect </vt:lpstr>
      <vt:lpstr>Helping to find technologies with plausible promise: reasons for non-selection</vt:lpstr>
      <vt:lpstr>Evaluation of digital psychological therapies - IAPT</vt:lpstr>
      <vt:lpstr>Assessment process</vt:lpstr>
      <vt:lpstr>Future assessment of digital technologies</vt:lpstr>
      <vt:lpstr>PowerPoint Presentation</vt:lpstr>
      <vt:lpstr>Monitoring and supporting uptake</vt:lpstr>
      <vt:lpstr>Uptake of new drugs for melanoma</vt:lpstr>
      <vt:lpstr>Uptake of recommended technologies Report in BMJ Innovations</vt:lpstr>
      <vt:lpstr>Vision for the future</vt:lpstr>
      <vt:lpstr>Benefits of the pathways approach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Alana Stanton</dc:creator>
  <cp:lastModifiedBy>Kerry Crookes</cp:lastModifiedBy>
  <cp:revision>22</cp:revision>
  <cp:lastPrinted>2019-02-04T09:49:10Z</cp:lastPrinted>
  <dcterms:created xsi:type="dcterms:W3CDTF">2018-09-18T10:37:02Z</dcterms:created>
  <dcterms:modified xsi:type="dcterms:W3CDTF">2019-02-04T09:49:14Z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0x010100781FF2BE60EEEB418E2664451213F77A00ECD4A4251BEF2143826DC60557BE036F</vt:lpwstr>
  </property>
</Properties>
</file>